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316" r:id="rId2"/>
    <p:sldId id="256" r:id="rId3"/>
    <p:sldId id="309" r:id="rId4"/>
    <p:sldId id="302" r:id="rId5"/>
    <p:sldId id="300" r:id="rId6"/>
    <p:sldId id="310" r:id="rId7"/>
    <p:sldId id="321" r:id="rId8"/>
    <p:sldId id="322" r:id="rId9"/>
    <p:sldId id="313" r:id="rId10"/>
    <p:sldId id="317" r:id="rId11"/>
    <p:sldId id="318" r:id="rId12"/>
    <p:sldId id="319" r:id="rId13"/>
    <p:sldId id="320" r:id="rId14"/>
    <p:sldId id="315" r:id="rId15"/>
    <p:sldId id="314" r:id="rId16"/>
    <p:sldId id="261" r:id="rId17"/>
    <p:sldId id="262" r:id="rId18"/>
    <p:sldId id="26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Impact" panose="020B0806030902050204" pitchFamily="34" charset="0"/>
      <p:regular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4" roundtripDataSignature="AMtx7mjbpgwR8WZLdNFRfxh98AOcIZz5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9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EB6404-675F-4F39-A25A-BF9DD8571BF1}">
  <a:tblStyle styleId="{F9EB6404-675F-4F39-A25A-BF9DD8571BF1}" styleName="Table_0">
    <a:wholeTbl>
      <a:tcTxStyle b="off" i="off">
        <a:font>
          <a:latin typeface="Lato"/>
          <a:ea typeface="Lato"/>
          <a:cs typeface="Lato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9E9"/>
          </a:solidFill>
        </a:fill>
      </a:tcStyle>
    </a:wholeTbl>
    <a:band1H>
      <a:tcTxStyle b="off" i="off"/>
      <a:tcStyle>
        <a:tcBdr/>
        <a:fill>
          <a:solidFill>
            <a:srgbClr val="D0D0D0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0D0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Lato"/>
          <a:ea typeface="Lato"/>
          <a:cs typeface="Lato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Lato"/>
          <a:ea typeface="Lato"/>
          <a:cs typeface="Lato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Lato"/>
          <a:ea typeface="Lato"/>
          <a:cs typeface="Lato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Lato"/>
          <a:ea typeface="Lato"/>
          <a:cs typeface="Lato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56"/>
    <p:restoredTop sz="95884"/>
  </p:normalViewPr>
  <p:slideViewPr>
    <p:cSldViewPr snapToGrid="0" snapToObjects="1">
      <p:cViewPr varScale="1">
        <p:scale>
          <a:sx n="109" d="100"/>
          <a:sy n="109" d="100"/>
        </p:scale>
        <p:origin x="1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4861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4594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4669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340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5861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5032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9719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5943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1589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967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188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472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9298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213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284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4646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Lato"/>
              <a:buNone/>
              <a:defRPr sz="3600"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>
            <a:spLocks noGrp="1"/>
          </p:cNvSpPr>
          <p:nvPr>
            <p:ph type="title"/>
          </p:nvPr>
        </p:nvSpPr>
        <p:spPr>
          <a:xfrm>
            <a:off x="838200" y="-3483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Lato"/>
              <a:buNone/>
              <a:defRPr sz="3600"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19"/>
          <p:cNvSpPr txBox="1">
            <a:spLocks noGrp="1"/>
          </p:cNvSpPr>
          <p:nvPr>
            <p:ph type="body" idx="1"/>
          </p:nvPr>
        </p:nvSpPr>
        <p:spPr>
          <a:xfrm>
            <a:off x="838200" y="191271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grpSp>
        <p:nvGrpSpPr>
          <p:cNvPr id="4" name="Google Shape;527;p37">
            <a:extLst>
              <a:ext uri="{FF2B5EF4-FFF2-40B4-BE49-F238E27FC236}">
                <a16:creationId xmlns:a16="http://schemas.microsoft.com/office/drawing/2014/main" id="{832B329F-7FD5-BE4F-873B-410362FC0381}"/>
              </a:ext>
            </a:extLst>
          </p:cNvPr>
          <p:cNvGrpSpPr/>
          <p:nvPr userDrawn="1"/>
        </p:nvGrpSpPr>
        <p:grpSpPr>
          <a:xfrm>
            <a:off x="5264267" y="1091264"/>
            <a:ext cx="1642946" cy="100361"/>
            <a:chOff x="4036742" y="757041"/>
            <a:chExt cx="1642946" cy="100361"/>
          </a:xfrm>
        </p:grpSpPr>
        <p:cxnSp>
          <p:nvCxnSpPr>
            <p:cNvPr id="5" name="Google Shape;528;p37">
              <a:extLst>
                <a:ext uri="{FF2B5EF4-FFF2-40B4-BE49-F238E27FC236}">
                  <a16:creationId xmlns:a16="http://schemas.microsoft.com/office/drawing/2014/main" id="{B336479B-5096-0241-828C-B7DB73FA9864}"/>
                </a:ext>
              </a:extLst>
            </p:cNvPr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" name="Google Shape;529;p37">
              <a:extLst>
                <a:ext uri="{FF2B5EF4-FFF2-40B4-BE49-F238E27FC236}">
                  <a16:creationId xmlns:a16="http://schemas.microsoft.com/office/drawing/2014/main" id="{2739371A-E7FB-FB4D-AB6B-1D5102E5D5ED}"/>
                </a:ext>
              </a:extLst>
            </p:cNvPr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7" name="Google Shape;530;p37">
                <a:extLst>
                  <a:ext uri="{FF2B5EF4-FFF2-40B4-BE49-F238E27FC236}">
                    <a16:creationId xmlns:a16="http://schemas.microsoft.com/office/drawing/2014/main" id="{F0442E13-5DCF-954F-8B83-9B72EAE17A60}"/>
                  </a:ext>
                </a:extLst>
              </p:cNvPr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31;p37">
                <a:extLst>
                  <a:ext uri="{FF2B5EF4-FFF2-40B4-BE49-F238E27FC236}">
                    <a16:creationId xmlns:a16="http://schemas.microsoft.com/office/drawing/2014/main" id="{4450F684-E832-F943-B40D-4B315BDC3739}"/>
                  </a:ext>
                </a:extLst>
              </p:cNvPr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532;p37">
                <a:extLst>
                  <a:ext uri="{FF2B5EF4-FFF2-40B4-BE49-F238E27FC236}">
                    <a16:creationId xmlns:a16="http://schemas.microsoft.com/office/drawing/2014/main" id="{6D5456C2-CF82-0B41-BDE7-0A86575F67C0}"/>
                  </a:ext>
                </a:extLst>
              </p:cNvPr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533;p37">
                <a:extLst>
                  <a:ext uri="{FF2B5EF4-FFF2-40B4-BE49-F238E27FC236}">
                    <a16:creationId xmlns:a16="http://schemas.microsoft.com/office/drawing/2014/main" id="{DE65BE71-78D8-5C46-B817-502D322161B5}"/>
                  </a:ext>
                </a:extLst>
              </p:cNvPr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534;p37">
                <a:extLst>
                  <a:ext uri="{FF2B5EF4-FFF2-40B4-BE49-F238E27FC236}">
                    <a16:creationId xmlns:a16="http://schemas.microsoft.com/office/drawing/2014/main" id="{70DB7BE1-D68C-034E-B15D-B8A82B89B88E}"/>
                  </a:ext>
                </a:extLst>
              </p:cNvPr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535;p37">
                <a:extLst>
                  <a:ext uri="{FF2B5EF4-FFF2-40B4-BE49-F238E27FC236}">
                    <a16:creationId xmlns:a16="http://schemas.microsoft.com/office/drawing/2014/main" id="{4032E575-7547-8A41-9786-B5B4A3B96DD2}"/>
                  </a:ext>
                </a:extLst>
              </p:cNvPr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9CF5BB-EA86-9940-96C4-3E56F9BE7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0429" y="1351098"/>
            <a:ext cx="7511142" cy="412750"/>
          </a:xfrm>
        </p:spPr>
        <p:txBody>
          <a:bodyPr>
            <a:noAutofit/>
          </a:bodyPr>
          <a:lstStyle>
            <a:lvl1pPr algn="ctr">
              <a:defRPr sz="2600" b="1">
                <a:solidFill>
                  <a:srgbClr val="3F9BF6"/>
                </a:solidFill>
              </a:defRPr>
            </a:lvl1pPr>
            <a:lvl2pPr algn="ctr">
              <a:defRPr sz="2600" b="1">
                <a:solidFill>
                  <a:srgbClr val="3F9BF6"/>
                </a:solidFill>
              </a:defRPr>
            </a:lvl2pPr>
            <a:lvl3pPr algn="ctr">
              <a:defRPr sz="2600" b="1">
                <a:solidFill>
                  <a:srgbClr val="3F9BF6"/>
                </a:solidFill>
              </a:defRPr>
            </a:lvl3pPr>
            <a:lvl4pPr algn="ctr">
              <a:defRPr sz="2600" b="1">
                <a:solidFill>
                  <a:srgbClr val="3F9BF6"/>
                </a:solidFill>
              </a:defRPr>
            </a:lvl4pPr>
            <a:lvl5pPr algn="ctr">
              <a:defRPr sz="2600" b="1">
                <a:solidFill>
                  <a:srgbClr val="3F9BF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16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7"/>
          <p:cNvSpPr/>
          <p:nvPr/>
        </p:nvSpPr>
        <p:spPr>
          <a:xfrm>
            <a:off x="0" y="6622220"/>
            <a:ext cx="12192000" cy="2357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7"/>
          <p:cNvSpPr txBox="1"/>
          <p:nvPr/>
        </p:nvSpPr>
        <p:spPr>
          <a:xfrm>
            <a:off x="11852910" y="6615762"/>
            <a:ext cx="339090" cy="23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13;p17"/>
          <p:cNvCxnSpPr/>
          <p:nvPr/>
        </p:nvCxnSpPr>
        <p:spPr>
          <a:xfrm>
            <a:off x="11858256" y="6661792"/>
            <a:ext cx="0" cy="14372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14;p17"/>
          <p:cNvSpPr txBox="1"/>
          <p:nvPr/>
        </p:nvSpPr>
        <p:spPr>
          <a:xfrm>
            <a:off x="8366334" y="6629400"/>
            <a:ext cx="3526212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global_economy.predict().optimize()</a:t>
            </a:r>
            <a:endParaRPr sz="1400" b="0" i="0" u="none" strike="noStrike" cap="none" dirty="0">
              <a:solidFill>
                <a:schemeClr val="dk1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  <a:sym typeface="Arial"/>
            </a:endParaRPr>
          </a:p>
        </p:txBody>
      </p:sp>
      <p:pic>
        <p:nvPicPr>
          <p:cNvPr id="15" name="Google Shape;15;p17" descr="https://www.ecs.soton.ac.uk/sites/www.ecs.soton.ac.uk/files/causaLens%20Logo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6629400"/>
            <a:ext cx="641725" cy="2221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13" Type="http://schemas.openxmlformats.org/officeDocument/2006/relationships/image" Target="../media/image54.jp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hyperlink" Target="https://disruption50.com/ones-to-watch/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3.jp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7.png"/><Relationship Id="rId20" Type="http://schemas.openxmlformats.org/officeDocument/2006/relationships/hyperlink" Target="https://t.sidekickopen75.com/s2t/c/5/f18dQhb0S7lC8dDMPbW2n0x6l2B9nMJN7t5XYgdVqS8W7fZBWl8r51c8W2z8MDM56dMyhf81PT9F02?t=https://www.forbes.com/sites/tiffanyyoung1/2018/11/27/15-machine-learning-companies-to-watch-in-europe/#473fff271b99&amp;si=6017235317555200&amp;pi=91b3dc0c-57f1-472b-a8fb-56c93c8217e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jpg"/><Relationship Id="rId24" Type="http://schemas.openxmlformats.org/officeDocument/2006/relationships/hyperlink" Target="https://www.igniteseurope.com/c/2161503/260953" TargetMode="External"/><Relationship Id="rId5" Type="http://schemas.openxmlformats.org/officeDocument/2006/relationships/image" Target="../media/image46.jpg"/><Relationship Id="rId15" Type="http://schemas.openxmlformats.org/officeDocument/2006/relationships/image" Target="../media/image56.png"/><Relationship Id="rId23" Type="http://schemas.openxmlformats.org/officeDocument/2006/relationships/image" Target="../media/image61.png"/><Relationship Id="rId10" Type="http://schemas.openxmlformats.org/officeDocument/2006/relationships/image" Target="../media/image51.jpg"/><Relationship Id="rId19" Type="http://schemas.openxmlformats.org/officeDocument/2006/relationships/hyperlink" Target="https://awards.ukbaa.org.uk/the-2019-award-categories/finalists/best-investment-in-deep-tech/" TargetMode="External"/><Relationship Id="rId4" Type="http://schemas.openxmlformats.org/officeDocument/2006/relationships/image" Target="../media/image45.png"/><Relationship Id="rId9" Type="http://schemas.openxmlformats.org/officeDocument/2006/relationships/image" Target="../media/image50.jpg"/><Relationship Id="rId14" Type="http://schemas.openxmlformats.org/officeDocument/2006/relationships/image" Target="../media/image55.jpg"/><Relationship Id="rId22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microsoft.com/office/2007/relationships/hdphoto" Target="../media/hdphoto1.wdp"/><Relationship Id="rId10" Type="http://schemas.openxmlformats.org/officeDocument/2006/relationships/image" Target="../media/image10.e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-1210961" y="-361806"/>
            <a:ext cx="148157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SzPts val="3600"/>
            </a:pPr>
            <a:r>
              <a:rPr lang="en-GB" dirty="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Motivation</a:t>
            </a:r>
            <a:endParaRPr dirty="0"/>
          </a:p>
        </p:txBody>
      </p:sp>
      <p:grpSp>
        <p:nvGrpSpPr>
          <p:cNvPr id="152" name="Google Shape;152;p5"/>
          <p:cNvGrpSpPr/>
          <p:nvPr/>
        </p:nvGrpSpPr>
        <p:grpSpPr>
          <a:xfrm>
            <a:off x="5264267" y="1099468"/>
            <a:ext cx="1642946" cy="100361"/>
            <a:chOff x="4036742" y="757041"/>
            <a:chExt cx="1642946" cy="100361"/>
          </a:xfrm>
        </p:grpSpPr>
        <p:cxnSp>
          <p:nvCxnSpPr>
            <p:cNvPr id="153" name="Google Shape;153;p5"/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54" name="Google Shape;154;p5"/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155" name="Google Shape;155;p5"/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1" name="Google Shape;141;p5">
            <a:extLst>
              <a:ext uri="{FF2B5EF4-FFF2-40B4-BE49-F238E27FC236}">
                <a16:creationId xmlns:a16="http://schemas.microsoft.com/office/drawing/2014/main" id="{D9A3A140-C361-F541-ACA4-1892CCC8B731}"/>
              </a:ext>
            </a:extLst>
          </p:cNvPr>
          <p:cNvSpPr txBox="1"/>
          <p:nvPr/>
        </p:nvSpPr>
        <p:spPr>
          <a:xfrm>
            <a:off x="1" y="6967300"/>
            <a:ext cx="12191999" cy="69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4"/>
                </a:ext>
              </a:extLst>
            </a:endParaRPr>
          </a:p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4"/>
                </a:ext>
              </a:ex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B85CDD-1734-254E-AA55-832D511A3772}"/>
              </a:ext>
            </a:extLst>
          </p:cNvPr>
          <p:cNvSpPr/>
          <p:nvPr/>
        </p:nvSpPr>
        <p:spPr>
          <a:xfrm>
            <a:off x="893921" y="1496483"/>
            <a:ext cx="109624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latin typeface="Helvetica" pitchFamily="2" charset="0"/>
              </a:rPr>
              <a:t>Big and reputable players are starting to bet strongly on Bitcoin: </a:t>
            </a:r>
          </a:p>
          <a:p>
            <a:endParaRPr lang="en-GB" sz="1600" dirty="0">
              <a:latin typeface="Helvetica" pitchFamily="2" charset="0"/>
            </a:endParaRPr>
          </a:p>
          <a:p>
            <a:endParaRPr lang="en-GB" sz="1600" dirty="0">
              <a:latin typeface="Helvetica" pitchFamily="2" charset="0"/>
            </a:endParaRPr>
          </a:p>
          <a:p>
            <a:endParaRPr lang="en-GB" sz="1600" dirty="0">
              <a:latin typeface="Helvetica" pitchFamily="2" charset="0"/>
            </a:endParaRPr>
          </a:p>
          <a:p>
            <a:endParaRPr lang="en-GB" sz="1600" dirty="0">
              <a:latin typeface="Helvetica" pitchFamily="2" charset="0"/>
            </a:endParaRPr>
          </a:p>
          <a:p>
            <a:endParaRPr lang="en-GB" sz="1600" dirty="0">
              <a:latin typeface="Helvetica" pitchFamily="2" charset="0"/>
            </a:endParaRPr>
          </a:p>
          <a:p>
            <a:endParaRPr lang="en-GB" sz="1600" dirty="0">
              <a:latin typeface="Helvetica" pitchFamily="2" charset="0"/>
            </a:endParaRPr>
          </a:p>
          <a:p>
            <a:endParaRPr lang="en-GB" sz="1600" dirty="0">
              <a:latin typeface="Helvetica" pitchFamily="2" charset="0"/>
            </a:endParaRPr>
          </a:p>
          <a:p>
            <a:endParaRPr lang="en-GB" sz="160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B1C27-624B-5548-ABE5-499864898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94" y="129298"/>
            <a:ext cx="1271654" cy="1225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39C458-CEF6-CA45-8415-3F4950D41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0720" y="4718753"/>
            <a:ext cx="2205669" cy="1458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94B374-7045-CA45-858F-F8B1E7043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139" y="1147065"/>
            <a:ext cx="3983250" cy="2603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D9420-79B5-434D-AC78-9A5233392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114" y="1923708"/>
            <a:ext cx="5511800" cy="965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0F0CB4-A690-6D42-956D-EDB11CED1D3D}"/>
              </a:ext>
            </a:extLst>
          </p:cNvPr>
          <p:cNvSpPr/>
          <p:nvPr/>
        </p:nvSpPr>
        <p:spPr>
          <a:xfrm>
            <a:off x="685114" y="5007062"/>
            <a:ext cx="7486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latin typeface="Helvetica" pitchFamily="2" charset="0"/>
              </a:rPr>
              <a:t>As soon as another bull market comes along there is going to be an explosion in demand for causaLens and crypto related products.</a:t>
            </a:r>
            <a:endParaRPr lang="en-GB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5DD643-1452-944D-B165-DB3A05242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14" y="2950253"/>
            <a:ext cx="6045200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779AA-3365-5542-8A4D-EE528818D1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114" y="3921908"/>
            <a:ext cx="5308600" cy="9906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80F094E-2436-9B48-8A87-6772A3D75EA6}"/>
              </a:ext>
            </a:extLst>
          </p:cNvPr>
          <p:cNvSpPr/>
          <p:nvPr/>
        </p:nvSpPr>
        <p:spPr>
          <a:xfrm>
            <a:off x="1829384" y="5805019"/>
            <a:ext cx="7486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latin typeface="Impact" panose="020B0806030902050204" pitchFamily="34" charset="0"/>
              </a:rPr>
              <a:t>WE BETTER BE READY!!!</a:t>
            </a:r>
          </a:p>
        </p:txBody>
      </p:sp>
    </p:spTree>
    <p:extLst>
      <p:ext uri="{BB962C8B-B14F-4D97-AF65-F5344CB8AC3E}">
        <p14:creationId xmlns:p14="http://schemas.microsoft.com/office/powerpoint/2010/main" val="262980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-1210961" y="-361806"/>
            <a:ext cx="148157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SzPts val="3600"/>
            </a:pPr>
            <a:r>
              <a:rPr lang="en-GB" sz="3600" dirty="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Insights – Orderbook Imbalance</a:t>
            </a:r>
            <a:endParaRPr dirty="0"/>
          </a:p>
        </p:txBody>
      </p:sp>
      <p:grpSp>
        <p:nvGrpSpPr>
          <p:cNvPr id="152" name="Google Shape;152;p5"/>
          <p:cNvGrpSpPr/>
          <p:nvPr/>
        </p:nvGrpSpPr>
        <p:grpSpPr>
          <a:xfrm>
            <a:off x="5264267" y="1099468"/>
            <a:ext cx="1642946" cy="100361"/>
            <a:chOff x="4036742" y="757041"/>
            <a:chExt cx="1642946" cy="100361"/>
          </a:xfrm>
        </p:grpSpPr>
        <p:cxnSp>
          <p:nvCxnSpPr>
            <p:cNvPr id="153" name="Google Shape;153;p5"/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54" name="Google Shape;154;p5"/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155" name="Google Shape;155;p5"/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1" name="Google Shape;141;p5">
            <a:extLst>
              <a:ext uri="{FF2B5EF4-FFF2-40B4-BE49-F238E27FC236}">
                <a16:creationId xmlns:a16="http://schemas.microsoft.com/office/drawing/2014/main" id="{D9A3A140-C361-F541-ACA4-1892CCC8B731}"/>
              </a:ext>
            </a:extLst>
          </p:cNvPr>
          <p:cNvSpPr txBox="1"/>
          <p:nvPr/>
        </p:nvSpPr>
        <p:spPr>
          <a:xfrm>
            <a:off x="1" y="6967300"/>
            <a:ext cx="12191999" cy="69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4"/>
                </a:ext>
              </a:extLst>
            </a:endParaRPr>
          </a:p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4"/>
                </a:ext>
              </a:ex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FB532-8E8B-354D-8A6C-6E0EE69D9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707" y="2050056"/>
            <a:ext cx="8392746" cy="4426943"/>
          </a:xfrm>
          <a:prstGeom prst="rect">
            <a:avLst/>
          </a:prstGeom>
        </p:spPr>
      </p:pic>
      <p:sp>
        <p:nvSpPr>
          <p:cNvPr id="17" name="Google Shape;141;p5">
            <a:extLst>
              <a:ext uri="{FF2B5EF4-FFF2-40B4-BE49-F238E27FC236}">
                <a16:creationId xmlns:a16="http://schemas.microsoft.com/office/drawing/2014/main" id="{D3A47B47-99D8-A041-A52B-2783F5F6F048}"/>
              </a:ext>
            </a:extLst>
          </p:cNvPr>
          <p:cNvSpPr txBox="1"/>
          <p:nvPr/>
        </p:nvSpPr>
        <p:spPr>
          <a:xfrm>
            <a:off x="924789" y="1526756"/>
            <a:ext cx="9396350" cy="47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b="1" i="1" dirty="0">
                <a:solidFill>
                  <a:schemeClr val="accent1"/>
                </a:solidFill>
              </a:rPr>
              <a:t>Measuring order book imbalance (Bid volume – Ask volume) * price: </a:t>
            </a: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2000" dirty="0">
              <a:solidFill>
                <a:schemeClr val="accent1"/>
              </a:solidFill>
            </a:endParaRPr>
          </a:p>
        </p:txBody>
      </p:sp>
      <p:sp>
        <p:nvSpPr>
          <p:cNvPr id="18" name="Google Shape;141;p5">
            <a:extLst>
              <a:ext uri="{FF2B5EF4-FFF2-40B4-BE49-F238E27FC236}">
                <a16:creationId xmlns:a16="http://schemas.microsoft.com/office/drawing/2014/main" id="{3841F359-EE30-664A-9DA2-5F260E96934F}"/>
              </a:ext>
            </a:extLst>
          </p:cNvPr>
          <p:cNvSpPr txBox="1"/>
          <p:nvPr/>
        </p:nvSpPr>
        <p:spPr>
          <a:xfrm>
            <a:off x="455866" y="2140488"/>
            <a:ext cx="3037611" cy="47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b="1" dirty="0">
                <a:solidFill>
                  <a:schemeClr val="accent1"/>
                </a:solidFill>
              </a:rPr>
              <a:t>‘Front imbalance’:</a:t>
            </a:r>
            <a:br>
              <a:rPr lang="en-GB" b="1" dirty="0">
                <a:solidFill>
                  <a:schemeClr val="accent1"/>
                </a:solidFill>
              </a:rPr>
            </a:br>
            <a:r>
              <a:rPr lang="en-GB" b="1" dirty="0">
                <a:solidFill>
                  <a:schemeClr val="accent1"/>
                </a:solidFill>
              </a:rPr>
              <a:t>&lt; 0.1% away from mid-price</a:t>
            </a:r>
          </a:p>
          <a:p>
            <a:pPr lvl="0">
              <a:lnSpc>
                <a:spcPct val="110000"/>
              </a:lnSpc>
              <a:buSzPts val="1850"/>
            </a:pPr>
            <a:endParaRPr lang="en-GB" b="1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r>
              <a:rPr lang="en-GB" b="1" dirty="0">
                <a:solidFill>
                  <a:schemeClr val="accent1"/>
                </a:solidFill>
              </a:rPr>
              <a:t>‘Mid imbalance’:</a:t>
            </a:r>
          </a:p>
          <a:p>
            <a:pPr>
              <a:lnSpc>
                <a:spcPct val="110000"/>
              </a:lnSpc>
              <a:buSzPts val="1850"/>
            </a:pPr>
            <a:r>
              <a:rPr lang="en-GB" b="1" dirty="0">
                <a:solidFill>
                  <a:schemeClr val="accent1"/>
                </a:solidFill>
              </a:rPr>
              <a:t>&lt; 1% away from mid-price</a:t>
            </a:r>
          </a:p>
          <a:p>
            <a:pPr>
              <a:lnSpc>
                <a:spcPct val="110000"/>
              </a:lnSpc>
              <a:buSzPts val="1850"/>
            </a:pPr>
            <a:endParaRPr lang="en-GB" b="1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r>
              <a:rPr lang="en-GB" b="1" dirty="0">
                <a:solidFill>
                  <a:schemeClr val="accent1"/>
                </a:solidFill>
              </a:rPr>
              <a:t>‘Imbalance’:</a:t>
            </a:r>
          </a:p>
          <a:p>
            <a:pPr>
              <a:lnSpc>
                <a:spcPct val="110000"/>
              </a:lnSpc>
              <a:buSzPts val="1850"/>
            </a:pPr>
            <a:r>
              <a:rPr lang="en-GB" b="1" dirty="0">
                <a:solidFill>
                  <a:schemeClr val="accent1"/>
                </a:solidFill>
              </a:rPr>
              <a:t>Imbalance of whole orderbook</a:t>
            </a:r>
          </a:p>
          <a:p>
            <a:pPr>
              <a:lnSpc>
                <a:spcPct val="110000"/>
              </a:lnSpc>
              <a:buSzPts val="1850"/>
            </a:pPr>
            <a:endParaRPr lang="en-GB" b="1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b="1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800" b="1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800" b="1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2000" b="1" dirty="0">
              <a:solidFill>
                <a:schemeClr val="accent1"/>
              </a:solidFill>
            </a:endParaRPr>
          </a:p>
        </p:txBody>
      </p:sp>
      <p:sp>
        <p:nvSpPr>
          <p:cNvPr id="20" name="Google Shape;141;p5">
            <a:extLst>
              <a:ext uri="{FF2B5EF4-FFF2-40B4-BE49-F238E27FC236}">
                <a16:creationId xmlns:a16="http://schemas.microsoft.com/office/drawing/2014/main" id="{C783F61A-4D42-3347-9F5D-D05C88EBB1BB}"/>
              </a:ext>
            </a:extLst>
          </p:cNvPr>
          <p:cNvSpPr txBox="1"/>
          <p:nvPr/>
        </p:nvSpPr>
        <p:spPr>
          <a:xfrm>
            <a:off x="644769" y="5089348"/>
            <a:ext cx="2602523" cy="9363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10000"/>
              </a:lnSpc>
              <a:buSzPts val="1850"/>
            </a:pPr>
            <a:r>
              <a:rPr lang="en-GB" sz="1600" dirty="0">
                <a:solidFill>
                  <a:schemeClr val="accent1"/>
                </a:solidFill>
              </a:rPr>
              <a:t>Clear relationship between imbalances and big price movements</a:t>
            </a:r>
          </a:p>
          <a:p>
            <a:pPr algn="ctr">
              <a:lnSpc>
                <a:spcPct val="110000"/>
              </a:lnSpc>
              <a:buSzPts val="1850"/>
            </a:pPr>
            <a:endParaRPr lang="en-GB" sz="1600" dirty="0">
              <a:solidFill>
                <a:schemeClr val="accent1"/>
              </a:solidFill>
            </a:endParaRPr>
          </a:p>
          <a:p>
            <a:pPr lvl="0" algn="ctr">
              <a:lnSpc>
                <a:spcPct val="110000"/>
              </a:lnSpc>
              <a:buSzPts val="1850"/>
            </a:pPr>
            <a:endParaRPr lang="en-GB" sz="1600" dirty="0">
              <a:solidFill>
                <a:schemeClr val="accent1"/>
              </a:solidFill>
            </a:endParaRPr>
          </a:p>
          <a:p>
            <a:pPr lvl="0" algn="ctr">
              <a:lnSpc>
                <a:spcPct val="110000"/>
              </a:lnSpc>
              <a:buSzPts val="1850"/>
            </a:pPr>
            <a:endParaRPr lang="en-GB" sz="1600" dirty="0">
              <a:solidFill>
                <a:schemeClr val="accent1"/>
              </a:solidFill>
            </a:endParaRPr>
          </a:p>
          <a:p>
            <a:pPr lvl="0" algn="ctr">
              <a:lnSpc>
                <a:spcPct val="110000"/>
              </a:lnSpc>
              <a:buSzPts val="1850"/>
            </a:pPr>
            <a:endParaRPr lang="en-GB" sz="1600" dirty="0">
              <a:solidFill>
                <a:schemeClr val="accent1"/>
              </a:solidFill>
            </a:endParaRPr>
          </a:p>
          <a:p>
            <a:pPr lvl="0" algn="ctr">
              <a:lnSpc>
                <a:spcPct val="110000"/>
              </a:lnSpc>
              <a:buSzPts val="1850"/>
            </a:pPr>
            <a:endParaRPr lang="en-GB" sz="1600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188CAB-A9B9-DB4E-B8D4-D2600CCD73E6}"/>
              </a:ext>
            </a:extLst>
          </p:cNvPr>
          <p:cNvCxnSpPr>
            <a:cxnSpLocks/>
          </p:cNvCxnSpPr>
          <p:nvPr/>
        </p:nvCxnSpPr>
        <p:spPr>
          <a:xfrm flipV="1">
            <a:off x="3510346" y="3176954"/>
            <a:ext cx="1854282" cy="2198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41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-1210961" y="-361806"/>
            <a:ext cx="148157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SzPts val="3600"/>
            </a:pPr>
            <a:r>
              <a:rPr lang="en-GB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:lc="http://schemas.openxmlformats.org/drawingml/2006/lockedCanvas" textRoundtripDataId="3"/>
                  </a:ext>
                </a:extLst>
              </a:rPr>
              <a:t>Insights – Orderbook Imbalance</a:t>
            </a:r>
            <a:endParaRPr dirty="0"/>
          </a:p>
        </p:txBody>
      </p:sp>
      <p:grpSp>
        <p:nvGrpSpPr>
          <p:cNvPr id="152" name="Google Shape;152;p5"/>
          <p:cNvGrpSpPr/>
          <p:nvPr/>
        </p:nvGrpSpPr>
        <p:grpSpPr>
          <a:xfrm>
            <a:off x="5264267" y="1099468"/>
            <a:ext cx="1642946" cy="100361"/>
            <a:chOff x="4036742" y="757041"/>
            <a:chExt cx="1642946" cy="100361"/>
          </a:xfrm>
        </p:grpSpPr>
        <p:cxnSp>
          <p:nvCxnSpPr>
            <p:cNvPr id="153" name="Google Shape;153;p5"/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54" name="Google Shape;154;p5"/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155" name="Google Shape;155;p5"/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1" name="Google Shape;141;p5">
            <a:extLst>
              <a:ext uri="{FF2B5EF4-FFF2-40B4-BE49-F238E27FC236}">
                <a16:creationId xmlns:a16="http://schemas.microsoft.com/office/drawing/2014/main" id="{D9A3A140-C361-F541-ACA4-1892CCC8B731}"/>
              </a:ext>
            </a:extLst>
          </p:cNvPr>
          <p:cNvSpPr txBox="1"/>
          <p:nvPr/>
        </p:nvSpPr>
        <p:spPr>
          <a:xfrm>
            <a:off x="1" y="6967300"/>
            <a:ext cx="12191999" cy="69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4"/>
                </a:ext>
              </a:extLst>
            </a:endParaRPr>
          </a:p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4"/>
                </a:ext>
              </a:extLst>
            </a:endParaRPr>
          </a:p>
        </p:txBody>
      </p:sp>
      <p:sp>
        <p:nvSpPr>
          <p:cNvPr id="17" name="Google Shape;141;p5">
            <a:extLst>
              <a:ext uri="{FF2B5EF4-FFF2-40B4-BE49-F238E27FC236}">
                <a16:creationId xmlns:a16="http://schemas.microsoft.com/office/drawing/2014/main" id="{D3A47B47-99D8-A041-A52B-2783F5F6F048}"/>
              </a:ext>
            </a:extLst>
          </p:cNvPr>
          <p:cNvSpPr txBox="1"/>
          <p:nvPr/>
        </p:nvSpPr>
        <p:spPr>
          <a:xfrm>
            <a:off x="924789" y="1486377"/>
            <a:ext cx="9396350" cy="47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sz="1600" dirty="0">
                <a:solidFill>
                  <a:schemeClr val="accent1"/>
                </a:solidFill>
              </a:rPr>
              <a:t>Relationship even more visually clear when taking whole orderbook</a:t>
            </a:r>
          </a:p>
          <a:p>
            <a:pPr lvl="0">
              <a:lnSpc>
                <a:spcPct val="110000"/>
              </a:lnSpc>
              <a:buSzPts val="1850"/>
            </a:pPr>
            <a:endParaRPr lang="en-GB" sz="16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6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6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904BF-F4DA-4A40-81B1-5D540C4E0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22" y="2044861"/>
            <a:ext cx="8032605" cy="436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-1210961" y="-361806"/>
            <a:ext cx="148157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SzPts val="3600"/>
            </a:pPr>
            <a:r>
              <a:rPr lang="en-GB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:lc="http://schemas.openxmlformats.org/drawingml/2006/lockedCanvas" textRoundtripDataId="3"/>
                  </a:ext>
                </a:extLst>
              </a:rPr>
              <a:t>Insights – Predictions with Orderbook Information</a:t>
            </a:r>
            <a:endParaRPr dirty="0"/>
          </a:p>
        </p:txBody>
      </p:sp>
      <p:grpSp>
        <p:nvGrpSpPr>
          <p:cNvPr id="152" name="Google Shape;152;p5"/>
          <p:cNvGrpSpPr/>
          <p:nvPr/>
        </p:nvGrpSpPr>
        <p:grpSpPr>
          <a:xfrm>
            <a:off x="5264267" y="1099468"/>
            <a:ext cx="1642946" cy="100361"/>
            <a:chOff x="4036742" y="757041"/>
            <a:chExt cx="1642946" cy="100361"/>
          </a:xfrm>
        </p:grpSpPr>
        <p:cxnSp>
          <p:nvCxnSpPr>
            <p:cNvPr id="153" name="Google Shape;153;p5"/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54" name="Google Shape;154;p5"/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155" name="Google Shape;155;p5"/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1" name="Google Shape;141;p5">
            <a:extLst>
              <a:ext uri="{FF2B5EF4-FFF2-40B4-BE49-F238E27FC236}">
                <a16:creationId xmlns:a16="http://schemas.microsoft.com/office/drawing/2014/main" id="{D9A3A140-C361-F541-ACA4-1892CCC8B731}"/>
              </a:ext>
            </a:extLst>
          </p:cNvPr>
          <p:cNvSpPr txBox="1"/>
          <p:nvPr/>
        </p:nvSpPr>
        <p:spPr>
          <a:xfrm>
            <a:off x="1" y="6967300"/>
            <a:ext cx="12191999" cy="69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4"/>
                </a:ext>
              </a:extLst>
            </a:endParaRPr>
          </a:p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4"/>
                </a:ext>
              </a:extLst>
            </a:endParaRPr>
          </a:p>
        </p:txBody>
      </p:sp>
      <p:sp>
        <p:nvSpPr>
          <p:cNvPr id="17" name="Google Shape;141;p5">
            <a:extLst>
              <a:ext uri="{FF2B5EF4-FFF2-40B4-BE49-F238E27FC236}">
                <a16:creationId xmlns:a16="http://schemas.microsoft.com/office/drawing/2014/main" id="{D3A47B47-99D8-A041-A52B-2783F5F6F048}"/>
              </a:ext>
            </a:extLst>
          </p:cNvPr>
          <p:cNvSpPr txBox="1"/>
          <p:nvPr/>
        </p:nvSpPr>
        <p:spPr>
          <a:xfrm>
            <a:off x="874609" y="1544992"/>
            <a:ext cx="9396350" cy="47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sz="1600" dirty="0">
                <a:solidFill>
                  <a:schemeClr val="accent1"/>
                </a:solidFill>
              </a:rPr>
              <a:t>Predicting ETH price using orderbook information</a:t>
            </a:r>
          </a:p>
          <a:p>
            <a:pPr lvl="0">
              <a:lnSpc>
                <a:spcPct val="110000"/>
              </a:lnSpc>
              <a:buSzPts val="1850"/>
            </a:pPr>
            <a:endParaRPr lang="en-GB" sz="16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6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6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19135E-72A6-3548-A762-BE6A8ED04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852" y="1606109"/>
            <a:ext cx="5124348" cy="4926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00C31-29D3-C747-95DB-8AEA06823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11" y="2101421"/>
            <a:ext cx="6344892" cy="291605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9D781A-ACE4-B34F-B852-70A1EEFB0946}"/>
              </a:ext>
            </a:extLst>
          </p:cNvPr>
          <p:cNvSpPr/>
          <p:nvPr/>
        </p:nvSpPr>
        <p:spPr>
          <a:xfrm>
            <a:off x="7350369" y="5122986"/>
            <a:ext cx="1418493" cy="14097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Google Shape;141;p5">
            <a:extLst>
              <a:ext uri="{FF2B5EF4-FFF2-40B4-BE49-F238E27FC236}">
                <a16:creationId xmlns:a16="http://schemas.microsoft.com/office/drawing/2014/main" id="{D31BB480-BA4E-6846-9356-650A1CEF44E7}"/>
              </a:ext>
            </a:extLst>
          </p:cNvPr>
          <p:cNvSpPr txBox="1"/>
          <p:nvPr/>
        </p:nvSpPr>
        <p:spPr>
          <a:xfrm>
            <a:off x="429384" y="5591248"/>
            <a:ext cx="9396350" cy="47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sz="1800" b="1" dirty="0">
                <a:solidFill>
                  <a:schemeClr val="accent1"/>
                </a:solidFill>
              </a:rPr>
              <a:t>Front imbalance is strong predictor of ETH price</a:t>
            </a:r>
          </a:p>
          <a:p>
            <a:pPr lvl="0">
              <a:lnSpc>
                <a:spcPct val="110000"/>
              </a:lnSpc>
              <a:buSzPts val="1850"/>
            </a:pPr>
            <a:endParaRPr lang="en-GB" sz="1800" b="1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800" b="1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800" b="1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8C867E-98AE-6A49-8074-8E095D39AC20}"/>
              </a:ext>
            </a:extLst>
          </p:cNvPr>
          <p:cNvCxnSpPr/>
          <p:nvPr/>
        </p:nvCxnSpPr>
        <p:spPr>
          <a:xfrm>
            <a:off x="5981662" y="5827320"/>
            <a:ext cx="1251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4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-1210961" y="-361806"/>
            <a:ext cx="148157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SzPts val="3600"/>
            </a:pPr>
            <a:r>
              <a:rPr lang="en-GB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:lc="http://schemas.openxmlformats.org/drawingml/2006/lockedCanvas" textRoundtripDataId="3"/>
                  </a:ext>
                </a:extLst>
              </a:rPr>
              <a:t>Insights – Predictions with Orderbook Information</a:t>
            </a:r>
            <a:endParaRPr dirty="0"/>
          </a:p>
        </p:txBody>
      </p:sp>
      <p:grpSp>
        <p:nvGrpSpPr>
          <p:cNvPr id="152" name="Google Shape;152;p5"/>
          <p:cNvGrpSpPr/>
          <p:nvPr/>
        </p:nvGrpSpPr>
        <p:grpSpPr>
          <a:xfrm>
            <a:off x="5264267" y="1099468"/>
            <a:ext cx="1642946" cy="100361"/>
            <a:chOff x="4036742" y="757041"/>
            <a:chExt cx="1642946" cy="100361"/>
          </a:xfrm>
        </p:grpSpPr>
        <p:cxnSp>
          <p:nvCxnSpPr>
            <p:cNvPr id="153" name="Google Shape;153;p5"/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54" name="Google Shape;154;p5"/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155" name="Google Shape;155;p5"/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1" name="Google Shape;141;p5">
            <a:extLst>
              <a:ext uri="{FF2B5EF4-FFF2-40B4-BE49-F238E27FC236}">
                <a16:creationId xmlns:a16="http://schemas.microsoft.com/office/drawing/2014/main" id="{D9A3A140-C361-F541-ACA4-1892CCC8B731}"/>
              </a:ext>
            </a:extLst>
          </p:cNvPr>
          <p:cNvSpPr txBox="1"/>
          <p:nvPr/>
        </p:nvSpPr>
        <p:spPr>
          <a:xfrm>
            <a:off x="1" y="6967300"/>
            <a:ext cx="12191999" cy="69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4"/>
                </a:ext>
              </a:extLst>
            </a:endParaRPr>
          </a:p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4"/>
                </a:ext>
              </a:extLst>
            </a:endParaRPr>
          </a:p>
        </p:txBody>
      </p:sp>
      <p:sp>
        <p:nvSpPr>
          <p:cNvPr id="17" name="Google Shape;141;p5">
            <a:extLst>
              <a:ext uri="{FF2B5EF4-FFF2-40B4-BE49-F238E27FC236}">
                <a16:creationId xmlns:a16="http://schemas.microsoft.com/office/drawing/2014/main" id="{D3A47B47-99D8-A041-A52B-2783F5F6F048}"/>
              </a:ext>
            </a:extLst>
          </p:cNvPr>
          <p:cNvSpPr txBox="1"/>
          <p:nvPr/>
        </p:nvSpPr>
        <p:spPr>
          <a:xfrm>
            <a:off x="874609" y="1544992"/>
            <a:ext cx="9396350" cy="47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sz="1600" dirty="0">
                <a:solidFill>
                  <a:schemeClr val="accent1"/>
                </a:solidFill>
              </a:rPr>
              <a:t>Predicting BTC price using orderbook information</a:t>
            </a:r>
          </a:p>
          <a:p>
            <a:pPr lvl="0">
              <a:lnSpc>
                <a:spcPct val="110000"/>
              </a:lnSpc>
              <a:buSzPts val="1850"/>
            </a:pPr>
            <a:endParaRPr lang="en-GB" sz="16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6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600" dirty="0">
              <a:solidFill>
                <a:schemeClr val="accent1"/>
              </a:solidFill>
            </a:endParaRPr>
          </a:p>
        </p:txBody>
      </p:sp>
      <p:sp>
        <p:nvSpPr>
          <p:cNvPr id="18" name="Google Shape;141;p5">
            <a:extLst>
              <a:ext uri="{FF2B5EF4-FFF2-40B4-BE49-F238E27FC236}">
                <a16:creationId xmlns:a16="http://schemas.microsoft.com/office/drawing/2014/main" id="{D31BB480-BA4E-6846-9356-650A1CEF44E7}"/>
              </a:ext>
            </a:extLst>
          </p:cNvPr>
          <p:cNvSpPr txBox="1"/>
          <p:nvPr/>
        </p:nvSpPr>
        <p:spPr>
          <a:xfrm>
            <a:off x="429384" y="5659028"/>
            <a:ext cx="9396350" cy="47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sz="1600" b="1" dirty="0">
                <a:solidFill>
                  <a:schemeClr val="accent1"/>
                </a:solidFill>
              </a:rPr>
              <a:t>Front imbalance is less of a strong predictor of BTC price than ETH</a:t>
            </a:r>
          </a:p>
          <a:p>
            <a:pPr lvl="0">
              <a:lnSpc>
                <a:spcPct val="110000"/>
              </a:lnSpc>
              <a:buSzPts val="1850"/>
            </a:pPr>
            <a:r>
              <a:rPr lang="en-GB" sz="1600" b="1" dirty="0">
                <a:solidFill>
                  <a:schemeClr val="accent1"/>
                </a:solidFill>
              </a:rPr>
              <a:t>‘Front’ ask volume strong predictor too</a:t>
            </a:r>
          </a:p>
          <a:p>
            <a:pPr lvl="0">
              <a:lnSpc>
                <a:spcPct val="110000"/>
              </a:lnSpc>
              <a:buSzPts val="1850"/>
            </a:pPr>
            <a:endParaRPr lang="en-GB" sz="1600" b="1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600" b="1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600" b="1" dirty="0">
              <a:solidFill>
                <a:schemeClr val="accent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92A21D-1E56-8A47-8386-E54DC83FD4FA}"/>
              </a:ext>
            </a:extLst>
          </p:cNvPr>
          <p:cNvGrpSpPr/>
          <p:nvPr/>
        </p:nvGrpSpPr>
        <p:grpSpPr>
          <a:xfrm>
            <a:off x="8741160" y="1418355"/>
            <a:ext cx="2845919" cy="5114405"/>
            <a:chOff x="8741160" y="1418355"/>
            <a:chExt cx="2845919" cy="51144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D2A823-59A3-1545-8C57-0813F38C0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41160" y="1418355"/>
              <a:ext cx="2845919" cy="51144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94096E5-6899-D64B-9AB0-32A2A2F81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7434" y="5300238"/>
              <a:ext cx="527050" cy="6921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2BE1C2-18A1-0D4B-B619-77F718DD07FB}"/>
                </a:ext>
              </a:extLst>
            </p:cNvPr>
            <p:cNvSpPr/>
            <p:nvPr/>
          </p:nvSpPr>
          <p:spPr>
            <a:xfrm>
              <a:off x="9825734" y="5992388"/>
              <a:ext cx="708750" cy="4774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A79D781A-ACE4-B34F-B852-70A1EEFB0946}"/>
              </a:ext>
            </a:extLst>
          </p:cNvPr>
          <p:cNvSpPr/>
          <p:nvPr/>
        </p:nvSpPr>
        <p:spPr>
          <a:xfrm>
            <a:off x="10096786" y="5265071"/>
            <a:ext cx="466178" cy="8108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8C867E-98AE-6A49-8074-8E095D39AC20}"/>
              </a:ext>
            </a:extLst>
          </p:cNvPr>
          <p:cNvCxnSpPr/>
          <p:nvPr/>
        </p:nvCxnSpPr>
        <p:spPr>
          <a:xfrm>
            <a:off x="8115422" y="5827873"/>
            <a:ext cx="1251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6940DBE-0549-5847-9D63-204EBB1FB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84" y="1940268"/>
            <a:ext cx="7949311" cy="37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8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31" name="Google Shape;31;p1"/>
          <p:cNvSpPr txBox="1">
            <a:spLocks noGrp="1"/>
          </p:cNvSpPr>
          <p:nvPr>
            <p:ph type="ctrTitle" idx="4294967295"/>
          </p:nvPr>
        </p:nvSpPr>
        <p:spPr>
          <a:xfrm>
            <a:off x="41031" y="1781950"/>
            <a:ext cx="12192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4000"/>
            </a:pPr>
            <a:r>
              <a:rPr lang="en-GB" sz="3600" dirty="0">
                <a:solidFill>
                  <a:schemeClr val="accent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  <a:extLst>
                  <a:ext uri="http://customooxmlschemas.google.com/">
                    <go:slidesCustomData xmlns:lc="http://schemas.openxmlformats.org/drawingml/2006/lockedCanvas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About us</a:t>
            </a:r>
            <a:endParaRPr sz="3600" b="1" i="0" u="none" strike="noStrike" cap="none" dirty="0">
              <a:solidFill>
                <a:schemeClr val="tx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952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21"/>
          <p:cNvGrpSpPr/>
          <p:nvPr/>
        </p:nvGrpSpPr>
        <p:grpSpPr>
          <a:xfrm>
            <a:off x="880402" y="1433827"/>
            <a:ext cx="10431195" cy="646290"/>
            <a:chOff x="880402" y="3278800"/>
            <a:chExt cx="10431195" cy="646290"/>
          </a:xfrm>
        </p:grpSpPr>
        <p:sp>
          <p:nvSpPr>
            <p:cNvPr id="37" name="Google Shape;37;p21"/>
            <p:cNvSpPr/>
            <p:nvPr/>
          </p:nvSpPr>
          <p:spPr>
            <a:xfrm>
              <a:off x="9053737" y="3278800"/>
              <a:ext cx="225786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Hedge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Funds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1"/>
            <p:cNvSpPr/>
            <p:nvPr/>
          </p:nvSpPr>
          <p:spPr>
            <a:xfrm>
              <a:off x="3604847" y="3278800"/>
              <a:ext cx="225786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Asset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Management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1"/>
            <p:cNvSpPr/>
            <p:nvPr/>
          </p:nvSpPr>
          <p:spPr>
            <a:xfrm>
              <a:off x="6329292" y="3278800"/>
              <a:ext cx="225786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Market Making </a:t>
              </a:r>
              <a:endPara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and HFT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1"/>
            <p:cNvSpPr/>
            <p:nvPr/>
          </p:nvSpPr>
          <p:spPr>
            <a:xfrm>
              <a:off x="880402" y="3278800"/>
              <a:ext cx="225786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Investment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Banking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21"/>
          <p:cNvSpPr/>
          <p:nvPr/>
        </p:nvSpPr>
        <p:spPr>
          <a:xfrm>
            <a:off x="9053737" y="3795595"/>
            <a:ext cx="22578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Smallest client manages $20 billion </a:t>
            </a:r>
            <a:endParaRPr/>
          </a:p>
        </p:txBody>
      </p:sp>
      <p:sp>
        <p:nvSpPr>
          <p:cNvPr id="42" name="Google Shape;42;p21"/>
          <p:cNvSpPr/>
          <p:nvPr/>
        </p:nvSpPr>
        <p:spPr>
          <a:xfrm>
            <a:off x="3612924" y="3795595"/>
            <a:ext cx="22578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Clients managing 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$2 trillion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1"/>
          <p:cNvSpPr/>
          <p:nvPr/>
        </p:nvSpPr>
        <p:spPr>
          <a:xfrm>
            <a:off x="724829" y="3795595"/>
            <a:ext cx="253132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Largest European Bank</a:t>
            </a:r>
            <a:endParaRPr dirty="0"/>
          </a:p>
        </p:txBody>
      </p:sp>
      <p:sp>
        <p:nvSpPr>
          <p:cNvPr id="44" name="Google Shape;44;p21"/>
          <p:cNvSpPr/>
          <p:nvPr/>
        </p:nvSpPr>
        <p:spPr>
          <a:xfrm>
            <a:off x="6329292" y="3795595"/>
            <a:ext cx="22578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Two of the largest five global firms</a:t>
            </a:r>
            <a:endParaRPr/>
          </a:p>
        </p:txBody>
      </p:sp>
      <p:grpSp>
        <p:nvGrpSpPr>
          <p:cNvPr id="45" name="Google Shape;45;p21"/>
          <p:cNvGrpSpPr/>
          <p:nvPr/>
        </p:nvGrpSpPr>
        <p:grpSpPr>
          <a:xfrm>
            <a:off x="1294220" y="2118333"/>
            <a:ext cx="9603560" cy="1653122"/>
            <a:chOff x="1294220" y="1617791"/>
            <a:chExt cx="9603560" cy="1653122"/>
          </a:xfrm>
        </p:grpSpPr>
        <p:grpSp>
          <p:nvGrpSpPr>
            <p:cNvPr id="46" name="Google Shape;46;p21"/>
            <p:cNvGrpSpPr/>
            <p:nvPr/>
          </p:nvGrpSpPr>
          <p:grpSpPr>
            <a:xfrm>
              <a:off x="6743110" y="1617791"/>
              <a:ext cx="1430225" cy="1653122"/>
              <a:chOff x="6908452" y="1818515"/>
              <a:chExt cx="1430225" cy="1653122"/>
            </a:xfrm>
          </p:grpSpPr>
          <p:sp>
            <p:nvSpPr>
              <p:cNvPr id="47" name="Google Shape;47;p21"/>
              <p:cNvSpPr/>
              <p:nvPr/>
            </p:nvSpPr>
            <p:spPr>
              <a:xfrm>
                <a:off x="6908452" y="1818515"/>
                <a:ext cx="1430225" cy="165312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798" y="0"/>
                    </a:moveTo>
                    <a:lnTo>
                      <a:pt x="0" y="5401"/>
                    </a:lnTo>
                    <a:lnTo>
                      <a:pt x="0" y="16198"/>
                    </a:lnTo>
                    <a:lnTo>
                      <a:pt x="10798" y="21600"/>
                    </a:lnTo>
                    <a:lnTo>
                      <a:pt x="21600" y="16198"/>
                    </a:lnTo>
                    <a:lnTo>
                      <a:pt x="21600" y="5401"/>
                    </a:lnTo>
                    <a:lnTo>
                      <a:pt x="10798" y="0"/>
                    </a:lnTo>
                    <a:close/>
                    <a:moveTo>
                      <a:pt x="10798" y="4989"/>
                    </a:moveTo>
                    <a:cubicBezTo>
                      <a:pt x="12515" y="4989"/>
                      <a:pt x="14235" y="5557"/>
                      <a:pt x="15545" y="6692"/>
                    </a:cubicBezTo>
                    <a:cubicBezTo>
                      <a:pt x="18166" y="8961"/>
                      <a:pt x="18166" y="12638"/>
                      <a:pt x="15545" y="14907"/>
                    </a:cubicBezTo>
                    <a:cubicBezTo>
                      <a:pt x="12925" y="17176"/>
                      <a:pt x="8674" y="17176"/>
                      <a:pt x="6054" y="14907"/>
                    </a:cubicBezTo>
                    <a:cubicBezTo>
                      <a:pt x="3433" y="12638"/>
                      <a:pt x="3433" y="8961"/>
                      <a:pt x="6054" y="6692"/>
                    </a:cubicBezTo>
                    <a:cubicBezTo>
                      <a:pt x="7364" y="5557"/>
                      <a:pt x="9080" y="4989"/>
                      <a:pt x="10798" y="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" name="Google Shape;48;p2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330266" y="2351478"/>
                <a:ext cx="587196" cy="5871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21"/>
            <p:cNvGrpSpPr/>
            <p:nvPr/>
          </p:nvGrpSpPr>
          <p:grpSpPr>
            <a:xfrm>
              <a:off x="4018665" y="1617791"/>
              <a:ext cx="1430225" cy="1653122"/>
              <a:chOff x="3894482" y="1818515"/>
              <a:chExt cx="1430225" cy="1653122"/>
            </a:xfrm>
          </p:grpSpPr>
          <p:sp>
            <p:nvSpPr>
              <p:cNvPr id="50" name="Google Shape;50;p21"/>
              <p:cNvSpPr/>
              <p:nvPr/>
            </p:nvSpPr>
            <p:spPr>
              <a:xfrm>
                <a:off x="3894482" y="1818515"/>
                <a:ext cx="1430225" cy="165312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798" y="0"/>
                    </a:moveTo>
                    <a:lnTo>
                      <a:pt x="0" y="5401"/>
                    </a:lnTo>
                    <a:lnTo>
                      <a:pt x="0" y="16198"/>
                    </a:lnTo>
                    <a:lnTo>
                      <a:pt x="10798" y="21600"/>
                    </a:lnTo>
                    <a:lnTo>
                      <a:pt x="21600" y="16198"/>
                    </a:lnTo>
                    <a:lnTo>
                      <a:pt x="21600" y="5401"/>
                    </a:lnTo>
                    <a:lnTo>
                      <a:pt x="10798" y="0"/>
                    </a:lnTo>
                    <a:close/>
                    <a:moveTo>
                      <a:pt x="10798" y="4989"/>
                    </a:moveTo>
                    <a:cubicBezTo>
                      <a:pt x="12515" y="4989"/>
                      <a:pt x="14235" y="5557"/>
                      <a:pt x="15545" y="6692"/>
                    </a:cubicBezTo>
                    <a:cubicBezTo>
                      <a:pt x="18166" y="8961"/>
                      <a:pt x="18166" y="12638"/>
                      <a:pt x="15545" y="14907"/>
                    </a:cubicBezTo>
                    <a:cubicBezTo>
                      <a:pt x="12925" y="17176"/>
                      <a:pt x="8674" y="17176"/>
                      <a:pt x="6054" y="14907"/>
                    </a:cubicBezTo>
                    <a:cubicBezTo>
                      <a:pt x="3433" y="12638"/>
                      <a:pt x="3433" y="8961"/>
                      <a:pt x="6054" y="6692"/>
                    </a:cubicBezTo>
                    <a:cubicBezTo>
                      <a:pt x="7364" y="5557"/>
                      <a:pt x="9080" y="4989"/>
                      <a:pt x="10798" y="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1" name="Google Shape;51;p2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298316" y="2322647"/>
                <a:ext cx="644858" cy="6448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21"/>
            <p:cNvGrpSpPr/>
            <p:nvPr/>
          </p:nvGrpSpPr>
          <p:grpSpPr>
            <a:xfrm>
              <a:off x="9467555" y="1617791"/>
              <a:ext cx="1430225" cy="1653122"/>
              <a:chOff x="9708749" y="1818515"/>
              <a:chExt cx="1430225" cy="1653122"/>
            </a:xfrm>
          </p:grpSpPr>
          <p:sp>
            <p:nvSpPr>
              <p:cNvPr id="53" name="Google Shape;53;p21"/>
              <p:cNvSpPr/>
              <p:nvPr/>
            </p:nvSpPr>
            <p:spPr>
              <a:xfrm>
                <a:off x="9708749" y="1818515"/>
                <a:ext cx="1430225" cy="165312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798" y="0"/>
                    </a:moveTo>
                    <a:lnTo>
                      <a:pt x="0" y="5401"/>
                    </a:lnTo>
                    <a:lnTo>
                      <a:pt x="0" y="16198"/>
                    </a:lnTo>
                    <a:lnTo>
                      <a:pt x="10798" y="21600"/>
                    </a:lnTo>
                    <a:lnTo>
                      <a:pt x="21600" y="16198"/>
                    </a:lnTo>
                    <a:lnTo>
                      <a:pt x="21600" y="5401"/>
                    </a:lnTo>
                    <a:lnTo>
                      <a:pt x="10798" y="0"/>
                    </a:lnTo>
                    <a:close/>
                    <a:moveTo>
                      <a:pt x="10798" y="4989"/>
                    </a:moveTo>
                    <a:cubicBezTo>
                      <a:pt x="12515" y="4989"/>
                      <a:pt x="14235" y="5557"/>
                      <a:pt x="15545" y="6692"/>
                    </a:cubicBezTo>
                    <a:cubicBezTo>
                      <a:pt x="18166" y="8961"/>
                      <a:pt x="18166" y="12638"/>
                      <a:pt x="15545" y="14907"/>
                    </a:cubicBezTo>
                    <a:cubicBezTo>
                      <a:pt x="12925" y="17176"/>
                      <a:pt x="8674" y="17176"/>
                      <a:pt x="6054" y="14907"/>
                    </a:cubicBezTo>
                    <a:cubicBezTo>
                      <a:pt x="3433" y="12638"/>
                      <a:pt x="3433" y="8961"/>
                      <a:pt x="6054" y="6692"/>
                    </a:cubicBezTo>
                    <a:cubicBezTo>
                      <a:pt x="7364" y="5557"/>
                      <a:pt x="9080" y="4989"/>
                      <a:pt x="10798" y="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4" name="Google Shape;54;p2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022417" y="2243632"/>
                <a:ext cx="802888" cy="8028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" name="Google Shape;55;p21"/>
            <p:cNvGrpSpPr/>
            <p:nvPr/>
          </p:nvGrpSpPr>
          <p:grpSpPr>
            <a:xfrm>
              <a:off x="1294220" y="1617791"/>
              <a:ext cx="1430225" cy="1653122"/>
              <a:chOff x="1006455" y="1818515"/>
              <a:chExt cx="1430225" cy="1653122"/>
            </a:xfrm>
          </p:grpSpPr>
          <p:sp>
            <p:nvSpPr>
              <p:cNvPr id="56" name="Google Shape;56;p21"/>
              <p:cNvSpPr/>
              <p:nvPr/>
            </p:nvSpPr>
            <p:spPr>
              <a:xfrm>
                <a:off x="1006455" y="1818515"/>
                <a:ext cx="1430225" cy="165312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798" y="0"/>
                    </a:moveTo>
                    <a:lnTo>
                      <a:pt x="0" y="5401"/>
                    </a:lnTo>
                    <a:lnTo>
                      <a:pt x="0" y="16198"/>
                    </a:lnTo>
                    <a:lnTo>
                      <a:pt x="10798" y="21600"/>
                    </a:lnTo>
                    <a:lnTo>
                      <a:pt x="21600" y="16198"/>
                    </a:lnTo>
                    <a:lnTo>
                      <a:pt x="21600" y="5401"/>
                    </a:lnTo>
                    <a:lnTo>
                      <a:pt x="10798" y="0"/>
                    </a:lnTo>
                    <a:close/>
                    <a:moveTo>
                      <a:pt x="10798" y="4989"/>
                    </a:moveTo>
                    <a:cubicBezTo>
                      <a:pt x="12515" y="4989"/>
                      <a:pt x="14235" y="5557"/>
                      <a:pt x="15545" y="6692"/>
                    </a:cubicBezTo>
                    <a:cubicBezTo>
                      <a:pt x="18166" y="8961"/>
                      <a:pt x="18166" y="12638"/>
                      <a:pt x="15545" y="14907"/>
                    </a:cubicBezTo>
                    <a:cubicBezTo>
                      <a:pt x="12925" y="17176"/>
                      <a:pt x="8674" y="17176"/>
                      <a:pt x="6054" y="14907"/>
                    </a:cubicBezTo>
                    <a:cubicBezTo>
                      <a:pt x="3433" y="12638"/>
                      <a:pt x="3433" y="8961"/>
                      <a:pt x="6054" y="6692"/>
                    </a:cubicBezTo>
                    <a:cubicBezTo>
                      <a:pt x="7364" y="5557"/>
                      <a:pt x="9080" y="4989"/>
                      <a:pt x="10798" y="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" name="Google Shape;57;p2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399367" y="2322876"/>
                <a:ext cx="644400" cy="64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9" name="Google Shape;59;p21"/>
          <p:cNvSpPr/>
          <p:nvPr/>
        </p:nvSpPr>
        <p:spPr>
          <a:xfrm>
            <a:off x="3473777" y="4484266"/>
            <a:ext cx="25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Causal drivers for a range of asset classes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1"/>
          <p:cNvSpPr/>
          <p:nvPr/>
        </p:nvSpPr>
        <p:spPr>
          <a:xfrm>
            <a:off x="6290179" y="4493585"/>
            <a:ext cx="238893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Improved real-time market making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1"/>
          <p:cNvSpPr/>
          <p:nvPr/>
        </p:nvSpPr>
        <p:spPr>
          <a:xfrm>
            <a:off x="749332" y="4484266"/>
            <a:ext cx="25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Models to predict order volumes and client activity 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1"/>
          <p:cNvSpPr/>
          <p:nvPr/>
        </p:nvSpPr>
        <p:spPr>
          <a:xfrm>
            <a:off x="8922667" y="4484266"/>
            <a:ext cx="25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Predictive signals for all types of strategies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1"/>
          <p:cNvSpPr/>
          <p:nvPr/>
        </p:nvSpPr>
        <p:spPr>
          <a:xfrm>
            <a:off x="3391468" y="5225753"/>
            <a:ext cx="2654489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Impact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 profitable trading strategies at the fraction of the cost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1"/>
          <p:cNvSpPr/>
          <p:nvPr/>
        </p:nvSpPr>
        <p:spPr>
          <a:xfrm>
            <a:off x="6198222" y="5225753"/>
            <a:ext cx="2520000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Impact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signals, improved margins &amp; protection against adversaries 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1"/>
          <p:cNvSpPr/>
          <p:nvPr/>
        </p:nvSpPr>
        <p:spPr>
          <a:xfrm>
            <a:off x="749332" y="5225753"/>
            <a:ext cx="2520000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Impact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Improved execution performance &amp; client services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1"/>
          <p:cNvSpPr/>
          <p:nvPr/>
        </p:nvSpPr>
        <p:spPr>
          <a:xfrm>
            <a:off x="9050768" y="5225753"/>
            <a:ext cx="2391899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Impact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Generation of  outperformance across all strategies</a:t>
            </a:r>
            <a:endParaRPr/>
          </a:p>
        </p:txBody>
      </p:sp>
      <p:sp>
        <p:nvSpPr>
          <p:cNvPr id="76" name="Google Shape;139;p5">
            <a:extLst>
              <a:ext uri="{FF2B5EF4-FFF2-40B4-BE49-F238E27FC236}">
                <a16:creationId xmlns:a16="http://schemas.microsoft.com/office/drawing/2014/main" id="{EB49D8CD-23A2-AA4D-9F9F-C0693D3DBC58}"/>
              </a:ext>
            </a:extLst>
          </p:cNvPr>
          <p:cNvSpPr txBox="1">
            <a:spLocks/>
          </p:cNvSpPr>
          <p:nvPr/>
        </p:nvSpPr>
        <p:spPr>
          <a:xfrm>
            <a:off x="-1210961" y="-361806"/>
            <a:ext cx="148157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Lato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GB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"/>
                  </a:ext>
                </a:extLst>
              </a:rPr>
              <a:t>Serving the most sophisticated institutions</a:t>
            </a:r>
            <a:endParaRPr lang="en-GB" dirty="0"/>
          </a:p>
        </p:txBody>
      </p:sp>
      <p:grpSp>
        <p:nvGrpSpPr>
          <p:cNvPr id="77" name="Google Shape;152;p5">
            <a:extLst>
              <a:ext uri="{FF2B5EF4-FFF2-40B4-BE49-F238E27FC236}">
                <a16:creationId xmlns:a16="http://schemas.microsoft.com/office/drawing/2014/main" id="{34D0AAE1-7CAC-DA45-B9BA-499537377784}"/>
              </a:ext>
            </a:extLst>
          </p:cNvPr>
          <p:cNvGrpSpPr/>
          <p:nvPr/>
        </p:nvGrpSpPr>
        <p:grpSpPr>
          <a:xfrm>
            <a:off x="5264267" y="1099468"/>
            <a:ext cx="1642946" cy="100361"/>
            <a:chOff x="4036742" y="757041"/>
            <a:chExt cx="1642946" cy="100361"/>
          </a:xfrm>
        </p:grpSpPr>
        <p:cxnSp>
          <p:nvCxnSpPr>
            <p:cNvPr id="78" name="Google Shape;153;p5">
              <a:extLst>
                <a:ext uri="{FF2B5EF4-FFF2-40B4-BE49-F238E27FC236}">
                  <a16:creationId xmlns:a16="http://schemas.microsoft.com/office/drawing/2014/main" id="{2649A078-194F-9B41-B892-9123223434E0}"/>
                </a:ext>
              </a:extLst>
            </p:cNvPr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79" name="Google Shape;154;p5">
              <a:extLst>
                <a:ext uri="{FF2B5EF4-FFF2-40B4-BE49-F238E27FC236}">
                  <a16:creationId xmlns:a16="http://schemas.microsoft.com/office/drawing/2014/main" id="{101A311F-CF64-C44D-A54A-B4F893711EB9}"/>
                </a:ext>
              </a:extLst>
            </p:cNvPr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80" name="Google Shape;155;p5">
                <a:extLst>
                  <a:ext uri="{FF2B5EF4-FFF2-40B4-BE49-F238E27FC236}">
                    <a16:creationId xmlns:a16="http://schemas.microsoft.com/office/drawing/2014/main" id="{FAFFEB91-AFC4-FA4B-B204-C74D8ED8C939}"/>
                  </a:ext>
                </a:extLst>
              </p:cNvPr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56;p5">
                <a:extLst>
                  <a:ext uri="{FF2B5EF4-FFF2-40B4-BE49-F238E27FC236}">
                    <a16:creationId xmlns:a16="http://schemas.microsoft.com/office/drawing/2014/main" id="{B7F7F151-4E21-7E46-9606-70128D2C7AFD}"/>
                  </a:ext>
                </a:extLst>
              </p:cNvPr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57;p5">
                <a:extLst>
                  <a:ext uri="{FF2B5EF4-FFF2-40B4-BE49-F238E27FC236}">
                    <a16:creationId xmlns:a16="http://schemas.microsoft.com/office/drawing/2014/main" id="{97047839-B211-F645-AC3F-02D31BA1FCF4}"/>
                  </a:ext>
                </a:extLst>
              </p:cNvPr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158;p5">
                <a:extLst>
                  <a:ext uri="{FF2B5EF4-FFF2-40B4-BE49-F238E27FC236}">
                    <a16:creationId xmlns:a16="http://schemas.microsoft.com/office/drawing/2014/main" id="{1CFF7F36-7A83-274B-B401-EB43D7F87911}"/>
                  </a:ext>
                </a:extLst>
              </p:cNvPr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59;p5">
                <a:extLst>
                  <a:ext uri="{FF2B5EF4-FFF2-40B4-BE49-F238E27FC236}">
                    <a16:creationId xmlns:a16="http://schemas.microsoft.com/office/drawing/2014/main" id="{512CFA98-D3CB-6C45-85C9-F95384A2C2C7}"/>
                  </a:ext>
                </a:extLst>
              </p:cNvPr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60;p5">
                <a:extLst>
                  <a:ext uri="{FF2B5EF4-FFF2-40B4-BE49-F238E27FC236}">
                    <a16:creationId xmlns:a16="http://schemas.microsoft.com/office/drawing/2014/main" id="{6F74011E-34A4-A44A-ADCB-7D710773C3F6}"/>
                  </a:ext>
                </a:extLst>
              </p:cNvPr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8763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3"/>
          <p:cNvGrpSpPr/>
          <p:nvPr/>
        </p:nvGrpSpPr>
        <p:grpSpPr>
          <a:xfrm>
            <a:off x="-179367" y="1778004"/>
            <a:ext cx="6761000" cy="4360444"/>
            <a:chOff x="-179367" y="2125090"/>
            <a:chExt cx="6761000" cy="4360444"/>
          </a:xfrm>
        </p:grpSpPr>
        <p:pic>
          <p:nvPicPr>
            <p:cNvPr id="179" name="Google Shape;17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79367" y="2125090"/>
              <a:ext cx="6761000" cy="4360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60723" y="2907326"/>
              <a:ext cx="4284000" cy="26650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1" name="Google Shape;18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10367" y="1785825"/>
            <a:ext cx="6761000" cy="4360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/>
          <p:nvPr/>
        </p:nvSpPr>
        <p:spPr>
          <a:xfrm>
            <a:off x="503076" y="1640630"/>
            <a:ext cx="5400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 Interface - </a:t>
            </a: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Intuitive and customisable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6243977" y="1620686"/>
            <a:ext cx="5400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API - </a:t>
            </a: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Powerful and easy to integrate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861133" y="5898164"/>
            <a:ext cx="4680000" cy="307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Empower Domain Experts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6650867" y="5898164"/>
            <a:ext cx="4680000" cy="307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Empower Technology Teams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-1210961" y="-361806"/>
            <a:ext cx="148157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</a:pPr>
            <a:r>
              <a:rPr lang="en-GB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Empower Teams Throughout Your Business</a:t>
            </a:r>
            <a:endParaRPr sz="3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527;p37">
            <a:extLst>
              <a:ext uri="{FF2B5EF4-FFF2-40B4-BE49-F238E27FC236}">
                <a16:creationId xmlns:a16="http://schemas.microsoft.com/office/drawing/2014/main" id="{CE4B09E4-D4C5-064F-A1A6-120194704EEF}"/>
              </a:ext>
            </a:extLst>
          </p:cNvPr>
          <p:cNvGrpSpPr/>
          <p:nvPr/>
        </p:nvGrpSpPr>
        <p:grpSpPr>
          <a:xfrm>
            <a:off x="5264267" y="1091264"/>
            <a:ext cx="1642946" cy="100361"/>
            <a:chOff x="4036742" y="757041"/>
            <a:chExt cx="1642946" cy="100361"/>
          </a:xfrm>
        </p:grpSpPr>
        <p:cxnSp>
          <p:nvCxnSpPr>
            <p:cNvPr id="21" name="Google Shape;528;p37">
              <a:extLst>
                <a:ext uri="{FF2B5EF4-FFF2-40B4-BE49-F238E27FC236}">
                  <a16:creationId xmlns:a16="http://schemas.microsoft.com/office/drawing/2014/main" id="{774AC3E0-29AB-484A-B0FF-0E61371FB850}"/>
                </a:ext>
              </a:extLst>
            </p:cNvPr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2" name="Google Shape;529;p37">
              <a:extLst>
                <a:ext uri="{FF2B5EF4-FFF2-40B4-BE49-F238E27FC236}">
                  <a16:creationId xmlns:a16="http://schemas.microsoft.com/office/drawing/2014/main" id="{368F15ED-1773-DF49-A5C0-0B5EE292BA13}"/>
                </a:ext>
              </a:extLst>
            </p:cNvPr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23" name="Google Shape;530;p37">
                <a:extLst>
                  <a:ext uri="{FF2B5EF4-FFF2-40B4-BE49-F238E27FC236}">
                    <a16:creationId xmlns:a16="http://schemas.microsoft.com/office/drawing/2014/main" id="{1112F782-F65C-1C4A-A32E-EBB6DD881F75}"/>
                  </a:ext>
                </a:extLst>
              </p:cNvPr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531;p37">
                <a:extLst>
                  <a:ext uri="{FF2B5EF4-FFF2-40B4-BE49-F238E27FC236}">
                    <a16:creationId xmlns:a16="http://schemas.microsoft.com/office/drawing/2014/main" id="{0152BCBC-6619-8543-9C3F-39E3B6C2C2D7}"/>
                  </a:ext>
                </a:extLst>
              </p:cNvPr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532;p37">
                <a:extLst>
                  <a:ext uri="{FF2B5EF4-FFF2-40B4-BE49-F238E27FC236}">
                    <a16:creationId xmlns:a16="http://schemas.microsoft.com/office/drawing/2014/main" id="{91790D32-1AB5-C64C-90BF-9D1F56D38390}"/>
                  </a:ext>
                </a:extLst>
              </p:cNvPr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533;p37">
                <a:extLst>
                  <a:ext uri="{FF2B5EF4-FFF2-40B4-BE49-F238E27FC236}">
                    <a16:creationId xmlns:a16="http://schemas.microsoft.com/office/drawing/2014/main" id="{1961006F-5CDA-6D4A-AF94-A3E06ABEF146}"/>
                  </a:ext>
                </a:extLst>
              </p:cNvPr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534;p37">
                <a:extLst>
                  <a:ext uri="{FF2B5EF4-FFF2-40B4-BE49-F238E27FC236}">
                    <a16:creationId xmlns:a16="http://schemas.microsoft.com/office/drawing/2014/main" id="{5EC4EE9F-5CEB-1A47-9598-46ED0C84BB67}"/>
                  </a:ext>
                </a:extLst>
              </p:cNvPr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535;p37">
                <a:extLst>
                  <a:ext uri="{FF2B5EF4-FFF2-40B4-BE49-F238E27FC236}">
                    <a16:creationId xmlns:a16="http://schemas.microsoft.com/office/drawing/2014/main" id="{B9E420BE-70C4-EC4C-AE79-2EE9D0C61CC1}"/>
                  </a:ext>
                </a:extLst>
              </p:cNvPr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3219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/>
          <p:nvPr/>
        </p:nvSpPr>
        <p:spPr>
          <a:xfrm>
            <a:off x="6628709" y="3413026"/>
            <a:ext cx="278511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Pilot customer </a:t>
            </a:r>
            <a:endParaRPr sz="1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conversion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2660778" y="3411773"/>
            <a:ext cx="304017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proven value </a:t>
            </a:r>
            <a:endParaRPr sz="1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your problem</a:t>
            </a:r>
            <a:endParaRPr sz="1800" dirty="0"/>
          </a:p>
        </p:txBody>
      </p:sp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469558" y="-351184"/>
            <a:ext cx="113064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dirty="0"/>
              <a:t>Seamless Integration in Your Workflows </a:t>
            </a:r>
            <a:endParaRPr dirty="0"/>
          </a:p>
        </p:txBody>
      </p:sp>
      <p:sp>
        <p:nvSpPr>
          <p:cNvPr id="207" name="Google Shape;207;p24"/>
          <p:cNvSpPr txBox="1"/>
          <p:nvPr/>
        </p:nvSpPr>
        <p:spPr>
          <a:xfrm>
            <a:off x="0" y="4270509"/>
            <a:ext cx="12192000" cy="400069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Deployed Anywhere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24"/>
          <p:cNvGrpSpPr/>
          <p:nvPr/>
        </p:nvGrpSpPr>
        <p:grpSpPr>
          <a:xfrm>
            <a:off x="5264267" y="1099468"/>
            <a:ext cx="1642946" cy="100361"/>
            <a:chOff x="4036742" y="757041"/>
            <a:chExt cx="1642946" cy="100361"/>
          </a:xfrm>
        </p:grpSpPr>
        <p:cxnSp>
          <p:nvCxnSpPr>
            <p:cNvPr id="210" name="Google Shape;210;p24"/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11" name="Google Shape;211;p24"/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212" name="Google Shape;212;p24"/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4"/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24"/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4"/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4"/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4"/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8" name="Google Shape;218;p24"/>
          <p:cNvSpPr/>
          <p:nvPr/>
        </p:nvSpPr>
        <p:spPr>
          <a:xfrm>
            <a:off x="3400573" y="1771868"/>
            <a:ext cx="1516565" cy="1464635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3654947" y="2012802"/>
            <a:ext cx="1051835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Hour</a:t>
            </a:r>
            <a:endParaRPr sz="3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7274863" y="1731336"/>
            <a:ext cx="1516565" cy="1464635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7495352" y="2212392"/>
            <a:ext cx="105183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96%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288D39-74F1-5047-BCD2-CA60CC160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21" y="4765580"/>
            <a:ext cx="1116420" cy="1116420"/>
          </a:xfrm>
          <a:prstGeom prst="rect">
            <a:avLst/>
          </a:prstGeom>
        </p:spPr>
      </p:pic>
      <p:sp>
        <p:nvSpPr>
          <p:cNvPr id="26" name="Google Shape;162;p5">
            <a:extLst>
              <a:ext uri="{FF2B5EF4-FFF2-40B4-BE49-F238E27FC236}">
                <a16:creationId xmlns:a16="http://schemas.microsoft.com/office/drawing/2014/main" id="{7FB03D8E-1635-D641-B8F5-90E6C9BE943C}"/>
              </a:ext>
            </a:extLst>
          </p:cNvPr>
          <p:cNvSpPr txBox="1"/>
          <p:nvPr/>
        </p:nvSpPr>
        <p:spPr>
          <a:xfrm>
            <a:off x="341503" y="5758889"/>
            <a:ext cx="199285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Fully Managed Private Cloud</a:t>
            </a:r>
            <a:endParaRPr sz="14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BA656-8D99-3E4B-A12F-0DC2AD104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822" y="4891254"/>
            <a:ext cx="807903" cy="807903"/>
          </a:xfrm>
          <a:prstGeom prst="rect">
            <a:avLst/>
          </a:prstGeom>
        </p:spPr>
      </p:pic>
      <p:sp>
        <p:nvSpPr>
          <p:cNvPr id="28" name="Google Shape;162;p5">
            <a:extLst>
              <a:ext uri="{FF2B5EF4-FFF2-40B4-BE49-F238E27FC236}">
                <a16:creationId xmlns:a16="http://schemas.microsoft.com/office/drawing/2014/main" id="{8EA96B65-B336-B447-8BA2-1F4212058FE5}"/>
              </a:ext>
            </a:extLst>
          </p:cNvPr>
          <p:cNvSpPr txBox="1"/>
          <p:nvPr/>
        </p:nvSpPr>
        <p:spPr>
          <a:xfrm>
            <a:off x="5035127" y="5699157"/>
            <a:ext cx="2175291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On-Prem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Library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 i="1" dirty="0">
                <a:solidFill>
                  <a:schemeClr val="accent2"/>
                </a:solidFill>
              </a:rPr>
              <a:t>Subprocess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Microservice via REST</a:t>
            </a:r>
            <a:endParaRPr sz="1200" i="1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84F155-F52A-C549-ABD0-D226024F4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9404" y="4891254"/>
            <a:ext cx="807903" cy="807903"/>
          </a:xfrm>
          <a:prstGeom prst="rect">
            <a:avLst/>
          </a:prstGeom>
        </p:spPr>
      </p:pic>
      <p:sp>
        <p:nvSpPr>
          <p:cNvPr id="31" name="Google Shape;162;p5">
            <a:extLst>
              <a:ext uri="{FF2B5EF4-FFF2-40B4-BE49-F238E27FC236}">
                <a16:creationId xmlns:a16="http://schemas.microsoft.com/office/drawing/2014/main" id="{202DB1F2-9CD3-C141-B147-B105C84C998A}"/>
              </a:ext>
            </a:extLst>
          </p:cNvPr>
          <p:cNvSpPr txBox="1"/>
          <p:nvPr/>
        </p:nvSpPr>
        <p:spPr>
          <a:xfrm>
            <a:off x="9756927" y="5758889"/>
            <a:ext cx="199285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On the Edge</a:t>
            </a:r>
            <a:endParaRPr sz="14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2772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/>
          <p:nvPr/>
        </p:nvSpPr>
        <p:spPr>
          <a:xfrm>
            <a:off x="8828558" y="1358895"/>
            <a:ext cx="3263789" cy="5207633"/>
          </a:xfrm>
          <a:prstGeom prst="rect">
            <a:avLst/>
          </a:prstGeom>
          <a:solidFill>
            <a:srgbClr val="E9E9E9">
              <a:alpha val="364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5" descr="Image result for finance tim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2928" y="4998909"/>
            <a:ext cx="2857500" cy="133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3767928" y="2723695"/>
            <a:ext cx="135705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Current Team are PhDs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25"/>
          <p:cNvGrpSpPr/>
          <p:nvPr/>
        </p:nvGrpSpPr>
        <p:grpSpPr>
          <a:xfrm>
            <a:off x="3892375" y="1549227"/>
            <a:ext cx="1080000" cy="1080000"/>
            <a:chOff x="7918084" y="1408642"/>
            <a:chExt cx="1080000" cy="1080000"/>
          </a:xfrm>
        </p:grpSpPr>
        <p:sp>
          <p:nvSpPr>
            <p:cNvPr id="230" name="Google Shape;230;p25"/>
            <p:cNvSpPr/>
            <p:nvPr/>
          </p:nvSpPr>
          <p:spPr>
            <a:xfrm>
              <a:off x="7918084" y="1408642"/>
              <a:ext cx="1080000" cy="10800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5"/>
            <p:cNvSpPr txBox="1"/>
            <p:nvPr/>
          </p:nvSpPr>
          <p:spPr>
            <a:xfrm>
              <a:off x="7932167" y="1687052"/>
              <a:ext cx="105183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GB" sz="22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2800" b="1" dirty="0">
                  <a:solidFill>
                    <a:schemeClr val="lt1"/>
                  </a:solidFill>
                </a:rPr>
                <a:t>6</a:t>
              </a:r>
              <a:r>
                <a:rPr lang="en-GB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0%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p25"/>
          <p:cNvSpPr txBox="1"/>
          <p:nvPr/>
        </p:nvSpPr>
        <p:spPr>
          <a:xfrm>
            <a:off x="7006457" y="2726312"/>
            <a:ext cx="156775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PhD Hires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within 12 months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" name="Google Shape;233;p25"/>
          <p:cNvGrpSpPr/>
          <p:nvPr/>
        </p:nvGrpSpPr>
        <p:grpSpPr>
          <a:xfrm>
            <a:off x="7250747" y="1549227"/>
            <a:ext cx="1080000" cy="1080000"/>
            <a:chOff x="10344925" y="1293505"/>
            <a:chExt cx="1080000" cy="1080000"/>
          </a:xfrm>
        </p:grpSpPr>
        <p:sp>
          <p:nvSpPr>
            <p:cNvPr id="234" name="Google Shape;234;p25"/>
            <p:cNvSpPr/>
            <p:nvPr/>
          </p:nvSpPr>
          <p:spPr>
            <a:xfrm>
              <a:off x="10344925" y="1293505"/>
              <a:ext cx="1080000" cy="10800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5"/>
            <p:cNvSpPr txBox="1"/>
            <p:nvPr/>
          </p:nvSpPr>
          <p:spPr>
            <a:xfrm>
              <a:off x="10359008" y="1571915"/>
              <a:ext cx="105183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GB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50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25"/>
          <p:cNvSpPr/>
          <p:nvPr/>
        </p:nvSpPr>
        <p:spPr>
          <a:xfrm>
            <a:off x="124313" y="1358895"/>
            <a:ext cx="3469920" cy="5207633"/>
          </a:xfrm>
          <a:prstGeom prst="rect">
            <a:avLst/>
          </a:prstGeom>
          <a:solidFill>
            <a:srgbClr val="E9E9E9">
              <a:alpha val="364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2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1145876" y="1947317"/>
            <a:ext cx="2330637" cy="50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Dr. Darko Matovski, PhD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1153182" y="4424667"/>
            <a:ext cx="2181669" cy="50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Dr. Maksim Sipos, PhD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CTO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5"/>
          <p:cNvSpPr/>
          <p:nvPr/>
        </p:nvSpPr>
        <p:spPr>
          <a:xfrm>
            <a:off x="1115555" y="3783571"/>
            <a:ext cx="2711777" cy="24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PhD Machine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5"/>
          <p:cNvSpPr/>
          <p:nvPr/>
        </p:nvSpPr>
        <p:spPr>
          <a:xfrm>
            <a:off x="1115555" y="2832862"/>
            <a:ext cx="2711777" cy="41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 Hedge Funds in London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of teams managing $ billions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1115555" y="6047244"/>
            <a:ext cx="2711777" cy="24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PhD Physics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1115555" y="5675649"/>
            <a:ext cx="2711777" cy="24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Engineering at CTO level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738" y="3763196"/>
            <a:ext cx="842280" cy="29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 descr="Image result for national physical laborator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738" y="3346033"/>
            <a:ext cx="803536" cy="296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0738" y="2842572"/>
            <a:ext cx="811779" cy="389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0738" y="5272423"/>
            <a:ext cx="962444" cy="21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5" descr="Related image"/>
          <p:cNvPicPr preferRelativeResize="0"/>
          <p:nvPr/>
        </p:nvPicPr>
        <p:blipFill rotWithShape="1">
          <a:blip r:embed="rId8">
            <a:alphaModFix/>
          </a:blip>
          <a:srcRect l="3542" t="31013" r="2920" b="26333"/>
          <a:stretch/>
        </p:blipFill>
        <p:spPr>
          <a:xfrm>
            <a:off x="190738" y="5655186"/>
            <a:ext cx="962444" cy="288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5" descr="Image result for university of urbana champaign log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0738" y="6027917"/>
            <a:ext cx="956065" cy="279969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249" name="Google Shape;249;p25"/>
          <p:cNvSpPr/>
          <p:nvPr/>
        </p:nvSpPr>
        <p:spPr>
          <a:xfrm>
            <a:off x="1125864" y="5176151"/>
            <a:ext cx="281455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 Hedge Funds in the 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Trading strategies &amp; peta-size systems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1115555" y="3275656"/>
            <a:ext cx="2711777" cy="400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Commercialising AI research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(workplace of Alan Turing)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8983073" y="4284034"/>
            <a:ext cx="901214" cy="901214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2" name="Google Shape;252;p25"/>
          <p:cNvSpPr txBox="1"/>
          <p:nvPr/>
        </p:nvSpPr>
        <p:spPr>
          <a:xfrm>
            <a:off x="9984433" y="4427791"/>
            <a:ext cx="1887674" cy="46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Theo Mollinger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Senior Director Moody’s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2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flipH="1">
            <a:off x="8983073" y="1834646"/>
            <a:ext cx="901214" cy="901214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/>
          <p:nvPr/>
        </p:nvSpPr>
        <p:spPr>
          <a:xfrm>
            <a:off x="9984433" y="1862081"/>
            <a:ext cx="206289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Jose Marques, PhD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Ex-Head of Trading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Bridgewater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2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flipH="1">
            <a:off x="8983073" y="3059340"/>
            <a:ext cx="901214" cy="901214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/>
          <p:nvPr/>
        </p:nvSpPr>
        <p:spPr>
          <a:xfrm>
            <a:off x="9992575" y="3167566"/>
            <a:ext cx="2024314" cy="46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 Roomans, PhD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CEO Morningstar (EMEA)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2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90738" y="4225928"/>
            <a:ext cx="901214" cy="90121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90738" y="1748578"/>
            <a:ext cx="901214" cy="901214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9" name="Google Shape;259;p25"/>
          <p:cNvSpPr/>
          <p:nvPr/>
        </p:nvSpPr>
        <p:spPr>
          <a:xfrm>
            <a:off x="124313" y="1354943"/>
            <a:ext cx="3469920" cy="33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Executive Team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917574" y="5906710"/>
            <a:ext cx="1426768" cy="47330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 txBox="1"/>
          <p:nvPr/>
        </p:nvSpPr>
        <p:spPr>
          <a:xfrm>
            <a:off x="8828558" y="5411684"/>
            <a:ext cx="3263791" cy="33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Institutional Investors</a:t>
            </a:r>
            <a:endParaRPr/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16">
            <a:alphaModFix/>
          </a:blip>
          <a:srcRect t="34513" b="39804"/>
          <a:stretch/>
        </p:blipFill>
        <p:spPr>
          <a:xfrm>
            <a:off x="10390758" y="5938485"/>
            <a:ext cx="1719228" cy="44152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5"/>
          <p:cNvSpPr/>
          <p:nvPr/>
        </p:nvSpPr>
        <p:spPr>
          <a:xfrm>
            <a:off x="8828557" y="1354943"/>
            <a:ext cx="3263791" cy="33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Advisory Board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25" descr="Image result for UK Business Angels Association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721149" y="3757317"/>
            <a:ext cx="1903073" cy="87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 descr="Image result for forbes logo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205353" y="3997870"/>
            <a:ext cx="1520673" cy="39793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/>
          <p:nvPr/>
        </p:nvSpPr>
        <p:spPr>
          <a:xfrm>
            <a:off x="3721149" y="4512599"/>
            <a:ext cx="21945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Investment in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Deeptech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Award </a:t>
            </a:r>
            <a:r>
              <a:rPr lang="en-GB" sz="1400" b="0" i="0" u="sng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9"/>
              </a:rPr>
              <a:t>[Link]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5"/>
          <p:cNvSpPr/>
          <p:nvPr/>
        </p:nvSpPr>
        <p:spPr>
          <a:xfrm>
            <a:off x="6141965" y="4512599"/>
            <a:ext cx="27090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Machine Learning Companies to watch in Europe </a:t>
            </a:r>
            <a:r>
              <a:rPr lang="en-GB" sz="1400" b="0" i="0" u="sng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20"/>
              </a:rPr>
              <a:t>[Link]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5"/>
          <p:cNvSpPr/>
          <p:nvPr/>
        </p:nvSpPr>
        <p:spPr>
          <a:xfrm>
            <a:off x="3721149" y="5931341"/>
            <a:ext cx="19394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 most disruptive companies </a:t>
            </a:r>
            <a:r>
              <a:rPr lang="en-GB" sz="1400" b="0" i="0" u="sng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[Link]</a:t>
            </a:r>
            <a:endParaRPr sz="140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5"/>
          <p:cNvSpPr/>
          <p:nvPr/>
        </p:nvSpPr>
        <p:spPr>
          <a:xfrm>
            <a:off x="5270782" y="2723695"/>
            <a:ext cx="168758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of the Fastest Growing AI Companies</a:t>
            </a:r>
            <a:endParaRPr/>
          </a:p>
        </p:txBody>
      </p:sp>
      <p:grpSp>
        <p:nvGrpSpPr>
          <p:cNvPr id="270" name="Google Shape;270;p25"/>
          <p:cNvGrpSpPr/>
          <p:nvPr/>
        </p:nvGrpSpPr>
        <p:grpSpPr>
          <a:xfrm>
            <a:off x="5571561" y="1549227"/>
            <a:ext cx="1080000" cy="1080000"/>
            <a:chOff x="9256667" y="1314174"/>
            <a:chExt cx="1080000" cy="1080000"/>
          </a:xfrm>
        </p:grpSpPr>
        <p:sp>
          <p:nvSpPr>
            <p:cNvPr id="271" name="Google Shape;271;p25"/>
            <p:cNvSpPr/>
            <p:nvPr/>
          </p:nvSpPr>
          <p:spPr>
            <a:xfrm>
              <a:off x="9256667" y="1314174"/>
              <a:ext cx="1080000" cy="10800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2" name="Google Shape;272;p25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9436667" y="1494174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3" name="Google Shape;273;p2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807669" y="5520240"/>
            <a:ext cx="2147572" cy="29083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5"/>
          <p:cNvSpPr/>
          <p:nvPr/>
        </p:nvSpPr>
        <p:spPr>
          <a:xfrm>
            <a:off x="6205353" y="5931341"/>
            <a:ext cx="24919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Virtual Data Scientists and the War for talent </a:t>
            </a:r>
            <a:r>
              <a:rPr lang="en-GB" sz="1400" b="0" i="0" u="none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1400" b="0" i="0" u="sng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b="0" i="0" u="sng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</a:t>
            </a:r>
            <a:endParaRPr sz="140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5"/>
          <p:cNvSpPr txBox="1">
            <a:spLocks noGrp="1"/>
          </p:cNvSpPr>
          <p:nvPr>
            <p:ph type="title"/>
          </p:nvPr>
        </p:nvSpPr>
        <p:spPr>
          <a:xfrm>
            <a:off x="838200" y="-3568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dirty="0"/>
              <a:t>causaLens Attracts Top Scientists</a:t>
            </a:r>
            <a:endParaRPr dirty="0"/>
          </a:p>
        </p:txBody>
      </p:sp>
      <p:grpSp>
        <p:nvGrpSpPr>
          <p:cNvPr id="52" name="Google Shape;209;p24">
            <a:extLst>
              <a:ext uri="{FF2B5EF4-FFF2-40B4-BE49-F238E27FC236}">
                <a16:creationId xmlns:a16="http://schemas.microsoft.com/office/drawing/2014/main" id="{AAA0F495-372D-2544-8778-10CB2C233BBE}"/>
              </a:ext>
            </a:extLst>
          </p:cNvPr>
          <p:cNvGrpSpPr/>
          <p:nvPr/>
        </p:nvGrpSpPr>
        <p:grpSpPr>
          <a:xfrm>
            <a:off x="5264267" y="1099468"/>
            <a:ext cx="1642946" cy="100361"/>
            <a:chOff x="4036742" y="757041"/>
            <a:chExt cx="1642946" cy="100361"/>
          </a:xfrm>
        </p:grpSpPr>
        <p:cxnSp>
          <p:nvCxnSpPr>
            <p:cNvPr id="53" name="Google Shape;210;p24">
              <a:extLst>
                <a:ext uri="{FF2B5EF4-FFF2-40B4-BE49-F238E27FC236}">
                  <a16:creationId xmlns:a16="http://schemas.microsoft.com/office/drawing/2014/main" id="{1A5BFC16-556B-3D43-9F94-6DF5249D9D3A}"/>
                </a:ext>
              </a:extLst>
            </p:cNvPr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54" name="Google Shape;211;p24">
              <a:extLst>
                <a:ext uri="{FF2B5EF4-FFF2-40B4-BE49-F238E27FC236}">
                  <a16:creationId xmlns:a16="http://schemas.microsoft.com/office/drawing/2014/main" id="{CA5BF632-0C63-794D-98BC-1FA639C5B1D6}"/>
                </a:ext>
              </a:extLst>
            </p:cNvPr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55" name="Google Shape;212;p24">
                <a:extLst>
                  <a:ext uri="{FF2B5EF4-FFF2-40B4-BE49-F238E27FC236}">
                    <a16:creationId xmlns:a16="http://schemas.microsoft.com/office/drawing/2014/main" id="{F18D5C0F-47D8-0E4D-A56B-E693965844DF}"/>
                  </a:ext>
                </a:extLst>
              </p:cNvPr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13;p24">
                <a:extLst>
                  <a:ext uri="{FF2B5EF4-FFF2-40B4-BE49-F238E27FC236}">
                    <a16:creationId xmlns:a16="http://schemas.microsoft.com/office/drawing/2014/main" id="{002B5F9D-B6B7-004F-9496-D7EBE8009ED5}"/>
                  </a:ext>
                </a:extLst>
              </p:cNvPr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214;p24">
                <a:extLst>
                  <a:ext uri="{FF2B5EF4-FFF2-40B4-BE49-F238E27FC236}">
                    <a16:creationId xmlns:a16="http://schemas.microsoft.com/office/drawing/2014/main" id="{0FDFF544-6697-DE49-82AC-A24748F574B3}"/>
                  </a:ext>
                </a:extLst>
              </p:cNvPr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215;p24">
                <a:extLst>
                  <a:ext uri="{FF2B5EF4-FFF2-40B4-BE49-F238E27FC236}">
                    <a16:creationId xmlns:a16="http://schemas.microsoft.com/office/drawing/2014/main" id="{F0C7E1AC-78E7-1048-9675-0F229FF3FE58}"/>
                  </a:ext>
                </a:extLst>
              </p:cNvPr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216;p24">
                <a:extLst>
                  <a:ext uri="{FF2B5EF4-FFF2-40B4-BE49-F238E27FC236}">
                    <a16:creationId xmlns:a16="http://schemas.microsoft.com/office/drawing/2014/main" id="{5BE5FF29-8CB0-4947-A5F6-DFC03CFDE1A4}"/>
                  </a:ext>
                </a:extLst>
              </p:cNvPr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217;p24">
                <a:extLst>
                  <a:ext uri="{FF2B5EF4-FFF2-40B4-BE49-F238E27FC236}">
                    <a16:creationId xmlns:a16="http://schemas.microsoft.com/office/drawing/2014/main" id="{91EA64F7-3F72-694B-ACEC-5AB923DFBC53}"/>
                  </a:ext>
                </a:extLst>
              </p:cNvPr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3045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"/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pic>
        <p:nvPicPr>
          <p:cNvPr id="30" name="Google Shape;3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226" y="-490970"/>
            <a:ext cx="10989547" cy="6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"/>
          <p:cNvSpPr txBox="1">
            <a:spLocks noGrp="1"/>
          </p:cNvSpPr>
          <p:nvPr>
            <p:ph type="ctrTitle" idx="4294967295"/>
          </p:nvPr>
        </p:nvSpPr>
        <p:spPr>
          <a:xfrm>
            <a:off x="0" y="3487657"/>
            <a:ext cx="12192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ato"/>
              <a:buNone/>
            </a:pPr>
            <a:r>
              <a:rPr lang="en-GB" sz="3600" dirty="0">
                <a:solidFill>
                  <a:schemeClr val="dk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0"/>
                  </a:ext>
                </a:extLst>
              </a:rPr>
              <a:t>Predicting Crypto Assets Liquidity in Real-Time with Causal AI</a:t>
            </a: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1;p1">
            <a:extLst>
              <a:ext uri="{FF2B5EF4-FFF2-40B4-BE49-F238E27FC236}">
                <a16:creationId xmlns:a16="http://schemas.microsoft.com/office/drawing/2014/main" id="{16FB5521-B2AC-5846-A450-879DC3CCD196}"/>
              </a:ext>
            </a:extLst>
          </p:cNvPr>
          <p:cNvSpPr txBox="1">
            <a:spLocks/>
          </p:cNvSpPr>
          <p:nvPr/>
        </p:nvSpPr>
        <p:spPr>
          <a:xfrm>
            <a:off x="8117764" y="5314813"/>
            <a:ext cx="4157229" cy="130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>
                <a:schemeClr val="dk1"/>
              </a:buClr>
              <a:buSzPts val="4000"/>
              <a:buFont typeface="Lato"/>
              <a:buNone/>
            </a:pPr>
            <a:r>
              <a:rPr lang="en-GB" sz="2000" b="0" dirty="0">
                <a:solidFill>
                  <a:schemeClr val="dk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0"/>
                  </a:ext>
                </a:extLst>
              </a:rPr>
              <a:t>info@causaLens.com</a:t>
            </a:r>
            <a:endParaRPr lang="en-GB" sz="2000" dirty="0">
              <a:solidFill>
                <a:schemeClr val="dk1"/>
              </a:solidFill>
            </a:endParaRPr>
          </a:p>
        </p:txBody>
      </p:sp>
      <p:sp>
        <p:nvSpPr>
          <p:cNvPr id="6" name="Google Shape;31;p1">
            <a:extLst>
              <a:ext uri="{FF2B5EF4-FFF2-40B4-BE49-F238E27FC236}">
                <a16:creationId xmlns:a16="http://schemas.microsoft.com/office/drawing/2014/main" id="{54B3FD78-D9F8-F24C-93CD-D54C3FE93F19}"/>
              </a:ext>
            </a:extLst>
          </p:cNvPr>
          <p:cNvSpPr txBox="1">
            <a:spLocks/>
          </p:cNvSpPr>
          <p:nvPr/>
        </p:nvSpPr>
        <p:spPr>
          <a:xfrm>
            <a:off x="8117764" y="4966901"/>
            <a:ext cx="4157229" cy="130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>
                <a:schemeClr val="dk1"/>
              </a:buClr>
              <a:buSzPts val="4000"/>
              <a:buFont typeface="Lato"/>
              <a:buNone/>
            </a:pPr>
            <a:r>
              <a:rPr lang="en-GB" sz="2000" b="0" dirty="0">
                <a:solidFill>
                  <a:schemeClr val="dk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www.causaLens.com</a:t>
            </a:r>
            <a:endParaRPr lang="en-GB" sz="2600" dirty="0">
              <a:solidFill>
                <a:schemeClr val="dk1"/>
              </a:solidFill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76FF36A-B8D8-6E49-866B-048A32F5A7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583019"/>
              </p:ext>
            </p:extLst>
          </p:nvPr>
        </p:nvGraphicFramePr>
        <p:xfrm>
          <a:off x="8477404" y="5843295"/>
          <a:ext cx="349096" cy="292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CorelDRAW" r:id="rId7" imgW="209694" imgH="153451" progId="CorelDraw.Graphic.21">
                  <p:embed/>
                </p:oleObj>
              </mc:Choice>
              <mc:Fallback>
                <p:oleObj name="CorelDRAW" r:id="rId7" imgW="209694" imgH="153451" progId="CorelDraw.Graphic.21">
                  <p:embed/>
                  <p:pic>
                    <p:nvPicPr>
                      <p:cNvPr id="96" name="Object 95">
                        <a:extLst>
                          <a:ext uri="{FF2B5EF4-FFF2-40B4-BE49-F238E27FC236}">
                            <a16:creationId xmlns:a16="http://schemas.microsoft.com/office/drawing/2014/main" id="{E5C6C260-8818-FD41-B6DE-5D8A27F9F6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77404" y="5843295"/>
                        <a:ext cx="349096" cy="292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DE0C076-335D-C442-AF65-78ABEBC4E7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518129"/>
              </p:ext>
            </p:extLst>
          </p:nvPr>
        </p:nvGraphicFramePr>
        <p:xfrm>
          <a:off x="8462245" y="5492082"/>
          <a:ext cx="364255" cy="364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CorelDRAW" r:id="rId9" imgW="197062" imgH="196333" progId="CorelDraw.Graphic.21">
                  <p:embed/>
                </p:oleObj>
              </mc:Choice>
              <mc:Fallback>
                <p:oleObj name="CorelDRAW" r:id="rId9" imgW="197062" imgH="196333" progId="CorelDraw.Graphic.21">
                  <p:embed/>
                  <p:pic>
                    <p:nvPicPr>
                      <p:cNvPr id="101" name="Object 100">
                        <a:extLst>
                          <a:ext uri="{FF2B5EF4-FFF2-40B4-BE49-F238E27FC236}">
                            <a16:creationId xmlns:a16="http://schemas.microsoft.com/office/drawing/2014/main" id="{FDBECD45-6BA7-6540-A3EA-4693D7DB6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462245" y="5492082"/>
                        <a:ext cx="364255" cy="364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37F447C-C419-C64F-B54C-EDC58FB7BE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99800" y="6276854"/>
            <a:ext cx="321830" cy="32183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A040B4F-FF38-AD45-91C5-961B622E96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31963" y="6228229"/>
            <a:ext cx="434952" cy="4349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31" name="Google Shape;31;p1"/>
          <p:cNvSpPr txBox="1">
            <a:spLocks noGrp="1"/>
          </p:cNvSpPr>
          <p:nvPr>
            <p:ph type="ctrTitle" idx="4294967295"/>
          </p:nvPr>
        </p:nvSpPr>
        <p:spPr>
          <a:xfrm>
            <a:off x="41031" y="1781950"/>
            <a:ext cx="12192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ato"/>
              <a:buNone/>
            </a:pPr>
            <a:br>
              <a:rPr lang="en-GB" sz="3600" dirty="0">
                <a:solidFill>
                  <a:schemeClr val="accent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0"/>
                  </a:ext>
                </a:extLst>
              </a:rPr>
            </a:br>
            <a:r>
              <a:rPr lang="en-GB" sz="3600" dirty="0">
                <a:solidFill>
                  <a:schemeClr val="accent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0"/>
                  </a:ext>
                </a:extLst>
              </a:rPr>
              <a:t>Added Value</a:t>
            </a:r>
            <a:br>
              <a:rPr lang="en-GB" sz="3600" dirty="0">
                <a:solidFill>
                  <a:schemeClr val="accent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0"/>
                  </a:ext>
                </a:extLst>
              </a:rPr>
            </a:br>
            <a:endParaRPr sz="3600" b="1" i="0" u="none" strike="noStrike" cap="none" dirty="0">
              <a:solidFill>
                <a:schemeClr val="accent2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2415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-1210961" y="-361806"/>
            <a:ext cx="148157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SzPts val="3600"/>
            </a:pPr>
            <a:r>
              <a:rPr lang="en-GB" sz="36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"/>
                  </a:ext>
                </a:extLst>
              </a:rPr>
              <a:t>Value Add - Automation</a:t>
            </a:r>
            <a:endParaRPr dirty="0"/>
          </a:p>
        </p:txBody>
      </p:sp>
      <p:grpSp>
        <p:nvGrpSpPr>
          <p:cNvPr id="152" name="Google Shape;152;p5"/>
          <p:cNvGrpSpPr/>
          <p:nvPr/>
        </p:nvGrpSpPr>
        <p:grpSpPr>
          <a:xfrm>
            <a:off x="5264267" y="1099468"/>
            <a:ext cx="1642946" cy="100361"/>
            <a:chOff x="4036742" y="757041"/>
            <a:chExt cx="1642946" cy="100361"/>
          </a:xfrm>
        </p:grpSpPr>
        <p:cxnSp>
          <p:nvCxnSpPr>
            <p:cNvPr id="153" name="Google Shape;153;p5"/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54" name="Google Shape;154;p5"/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155" name="Google Shape;155;p5"/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141;p5">
            <a:extLst>
              <a:ext uri="{FF2B5EF4-FFF2-40B4-BE49-F238E27FC236}">
                <a16:creationId xmlns:a16="http://schemas.microsoft.com/office/drawing/2014/main" id="{88C96BF5-D6D5-224C-8419-1CFF20D5ACD7}"/>
              </a:ext>
            </a:extLst>
          </p:cNvPr>
          <p:cNvSpPr txBox="1"/>
          <p:nvPr/>
        </p:nvSpPr>
        <p:spPr>
          <a:xfrm>
            <a:off x="3013481" y="2945960"/>
            <a:ext cx="1617324" cy="55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10000"/>
              </a:lnSpc>
              <a:buSzPts val="1850"/>
            </a:pPr>
            <a:r>
              <a:rPr lang="en-GB" b="1" dirty="0">
                <a:solidFill>
                  <a:schemeClr val="accent1"/>
                </a:solidFill>
              </a:rPr>
              <a:t>Automated Data  Preparation</a:t>
            </a:r>
            <a:endParaRPr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146;p5">
            <a:extLst>
              <a:ext uri="{FF2B5EF4-FFF2-40B4-BE49-F238E27FC236}">
                <a16:creationId xmlns:a16="http://schemas.microsoft.com/office/drawing/2014/main" id="{638A1C15-3DD6-2148-9947-D4FC71FAE0D8}"/>
              </a:ext>
            </a:extLst>
          </p:cNvPr>
          <p:cNvCxnSpPr>
            <a:cxnSpLocks/>
          </p:cNvCxnSpPr>
          <p:nvPr/>
        </p:nvCxnSpPr>
        <p:spPr>
          <a:xfrm>
            <a:off x="2537609" y="2566239"/>
            <a:ext cx="499275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3" name="Google Shape;142;p5">
            <a:extLst>
              <a:ext uri="{FF2B5EF4-FFF2-40B4-BE49-F238E27FC236}">
                <a16:creationId xmlns:a16="http://schemas.microsoft.com/office/drawing/2014/main" id="{4122DF69-8A0A-D84D-9742-C6725340EBAD}"/>
              </a:ext>
            </a:extLst>
          </p:cNvPr>
          <p:cNvSpPr txBox="1"/>
          <p:nvPr/>
        </p:nvSpPr>
        <p:spPr>
          <a:xfrm>
            <a:off x="4918414" y="2968127"/>
            <a:ext cx="1999206" cy="57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1900"/>
            </a:pPr>
            <a:r>
              <a:rPr lang="en-GB" b="1" dirty="0">
                <a:solidFill>
                  <a:schemeClr val="accent1"/>
                </a:solidFill>
              </a:rPr>
              <a:t>Automated Causal Discovery  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66" name="Google Shape;142;p5">
            <a:extLst>
              <a:ext uri="{FF2B5EF4-FFF2-40B4-BE49-F238E27FC236}">
                <a16:creationId xmlns:a16="http://schemas.microsoft.com/office/drawing/2014/main" id="{63ECF37C-7C17-ED4C-A155-E92D70D57616}"/>
              </a:ext>
            </a:extLst>
          </p:cNvPr>
          <p:cNvSpPr txBox="1"/>
          <p:nvPr/>
        </p:nvSpPr>
        <p:spPr>
          <a:xfrm>
            <a:off x="6983807" y="2951256"/>
            <a:ext cx="2337522" cy="57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1900"/>
            </a:pPr>
            <a:r>
              <a:rPr lang="en-GB" b="1" dirty="0">
                <a:solidFill>
                  <a:schemeClr val="accent1"/>
                </a:solidFill>
              </a:rPr>
              <a:t>Automated Model Building &amp; Evaluation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53" name="Google Shape;146;p5">
            <a:extLst>
              <a:ext uri="{FF2B5EF4-FFF2-40B4-BE49-F238E27FC236}">
                <a16:creationId xmlns:a16="http://schemas.microsoft.com/office/drawing/2014/main" id="{FCE27BF6-F071-2647-8DF0-B8E0E0D13BD5}"/>
              </a:ext>
            </a:extLst>
          </p:cNvPr>
          <p:cNvCxnSpPr>
            <a:cxnSpLocks/>
          </p:cNvCxnSpPr>
          <p:nvPr/>
        </p:nvCxnSpPr>
        <p:spPr>
          <a:xfrm>
            <a:off x="4729145" y="2540975"/>
            <a:ext cx="488126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" name="Google Shape;146;p5">
            <a:extLst>
              <a:ext uri="{FF2B5EF4-FFF2-40B4-BE49-F238E27FC236}">
                <a16:creationId xmlns:a16="http://schemas.microsoft.com/office/drawing/2014/main" id="{FB253B50-16F2-FE47-8F33-CDED4C534B21}"/>
              </a:ext>
            </a:extLst>
          </p:cNvPr>
          <p:cNvCxnSpPr>
            <a:cxnSpLocks/>
          </p:cNvCxnSpPr>
          <p:nvPr/>
        </p:nvCxnSpPr>
        <p:spPr>
          <a:xfrm>
            <a:off x="6782833" y="2554963"/>
            <a:ext cx="488126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" name="Google Shape;146;p5">
            <a:extLst>
              <a:ext uri="{FF2B5EF4-FFF2-40B4-BE49-F238E27FC236}">
                <a16:creationId xmlns:a16="http://schemas.microsoft.com/office/drawing/2014/main" id="{AEC075D3-5E05-2447-9F56-9370A1253A04}"/>
              </a:ext>
            </a:extLst>
          </p:cNvPr>
          <p:cNvCxnSpPr>
            <a:cxnSpLocks/>
          </p:cNvCxnSpPr>
          <p:nvPr/>
        </p:nvCxnSpPr>
        <p:spPr>
          <a:xfrm>
            <a:off x="9114907" y="2550411"/>
            <a:ext cx="488126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63E8B35-F22B-F342-97FF-002D24932FB7}"/>
              </a:ext>
            </a:extLst>
          </p:cNvPr>
          <p:cNvGrpSpPr/>
          <p:nvPr/>
        </p:nvGrpSpPr>
        <p:grpSpPr>
          <a:xfrm>
            <a:off x="506260" y="2518053"/>
            <a:ext cx="11467476" cy="2082710"/>
            <a:chOff x="69533" y="3309772"/>
            <a:chExt cx="11467476" cy="2736100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F123A13-B4B3-B144-97FA-5E8C015BF4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87110" y="3338827"/>
              <a:ext cx="320954" cy="0"/>
            </a:xfrm>
            <a:prstGeom prst="line">
              <a:avLst/>
            </a:prstGeom>
            <a:ln w="57150">
              <a:solidFill>
                <a:srgbClr val="3F9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70A7DF-B160-914F-B7C2-EB506E535E08}"/>
                </a:ext>
              </a:extLst>
            </p:cNvPr>
            <p:cNvCxnSpPr>
              <a:cxnSpLocks/>
            </p:cNvCxnSpPr>
            <p:nvPr/>
          </p:nvCxnSpPr>
          <p:spPr>
            <a:xfrm>
              <a:off x="11494621" y="3309772"/>
              <a:ext cx="0" cy="2736100"/>
            </a:xfrm>
            <a:prstGeom prst="line">
              <a:avLst/>
            </a:prstGeom>
            <a:ln w="57150">
              <a:solidFill>
                <a:srgbClr val="3F9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48DCD24-2658-2D46-9BF1-EE153BF61E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31" y="5997704"/>
              <a:ext cx="11451978" cy="48168"/>
            </a:xfrm>
            <a:prstGeom prst="line">
              <a:avLst/>
            </a:prstGeom>
            <a:ln w="57150">
              <a:solidFill>
                <a:srgbClr val="3F9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oogle Shape;146;p5">
              <a:extLst>
                <a:ext uri="{FF2B5EF4-FFF2-40B4-BE49-F238E27FC236}">
                  <a16:creationId xmlns:a16="http://schemas.microsoft.com/office/drawing/2014/main" id="{9C5012D9-2663-F44C-91C3-4BDF2243654E}"/>
                </a:ext>
              </a:extLst>
            </p:cNvPr>
            <p:cNvCxnSpPr>
              <a:cxnSpLocks/>
            </p:cNvCxnSpPr>
            <p:nvPr/>
          </p:nvCxnSpPr>
          <p:spPr>
            <a:xfrm>
              <a:off x="69533" y="3337203"/>
              <a:ext cx="438037" cy="4401"/>
            </a:xfrm>
            <a:prstGeom prst="straightConnector1">
              <a:avLst/>
            </a:prstGeom>
            <a:noFill/>
            <a:ln w="571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748E687-4E33-E844-A158-B59600F688FA}"/>
                </a:ext>
              </a:extLst>
            </p:cNvPr>
            <p:cNvCxnSpPr>
              <a:cxnSpLocks/>
            </p:cNvCxnSpPr>
            <p:nvPr/>
          </p:nvCxnSpPr>
          <p:spPr>
            <a:xfrm>
              <a:off x="96058" y="3309772"/>
              <a:ext cx="0" cy="2736100"/>
            </a:xfrm>
            <a:prstGeom prst="line">
              <a:avLst/>
            </a:prstGeom>
            <a:ln w="57150">
              <a:solidFill>
                <a:srgbClr val="3F9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Google Shape;141;p5">
            <a:extLst>
              <a:ext uri="{FF2B5EF4-FFF2-40B4-BE49-F238E27FC236}">
                <a16:creationId xmlns:a16="http://schemas.microsoft.com/office/drawing/2014/main" id="{FDCF6101-E672-614E-A733-9C160D3CC7BA}"/>
              </a:ext>
            </a:extLst>
          </p:cNvPr>
          <p:cNvSpPr txBox="1"/>
          <p:nvPr/>
        </p:nvSpPr>
        <p:spPr>
          <a:xfrm>
            <a:off x="4114161" y="3824865"/>
            <a:ext cx="3806878" cy="427778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10000"/>
              </a:lnSpc>
              <a:buSzPts val="1850"/>
            </a:pPr>
            <a:r>
              <a:rPr lang="en-GB" sz="1800" b="1" dirty="0">
                <a:solidFill>
                  <a:schemeClr val="accent1"/>
                </a:solidFill>
              </a:rPr>
              <a:t>Automated Feedback Loop</a:t>
            </a:r>
          </a:p>
        </p:txBody>
      </p:sp>
      <p:sp>
        <p:nvSpPr>
          <p:cNvPr id="131" name="Google Shape;141;p5">
            <a:extLst>
              <a:ext uri="{FF2B5EF4-FFF2-40B4-BE49-F238E27FC236}">
                <a16:creationId xmlns:a16="http://schemas.microsoft.com/office/drawing/2014/main" id="{D9A3A140-C361-F541-ACA4-1892CCC8B731}"/>
              </a:ext>
            </a:extLst>
          </p:cNvPr>
          <p:cNvSpPr txBox="1"/>
          <p:nvPr/>
        </p:nvSpPr>
        <p:spPr>
          <a:xfrm>
            <a:off x="1" y="6967300"/>
            <a:ext cx="12191999" cy="69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lc="http://schemas.openxmlformats.org/drawingml/2006/lockedCanvas"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4"/>
                </a:ext>
              </a:extLst>
            </a:endParaRPr>
          </a:p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lc="http://schemas.openxmlformats.org/drawingml/2006/lockedCanvas"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4"/>
                </a:ext>
              </a:extLst>
            </a:endParaRPr>
          </a:p>
        </p:txBody>
      </p:sp>
      <p:pic>
        <p:nvPicPr>
          <p:cNvPr id="75" name="Google Shape;350;p14">
            <a:extLst>
              <a:ext uri="{FF2B5EF4-FFF2-40B4-BE49-F238E27FC236}">
                <a16:creationId xmlns:a16="http://schemas.microsoft.com/office/drawing/2014/main" id="{1C5E67BF-CF8C-4340-93FD-9C42368A72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3043" y="2240001"/>
            <a:ext cx="680510" cy="65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50;p5">
            <a:extLst>
              <a:ext uri="{FF2B5EF4-FFF2-40B4-BE49-F238E27FC236}">
                <a16:creationId xmlns:a16="http://schemas.microsoft.com/office/drawing/2014/main" id="{370A640A-445B-FE45-9880-3D42A6F44F7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7145" y="2271119"/>
            <a:ext cx="569315" cy="40647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A316265-F2CF-5C47-8E5E-AB6E9D8FED4F}"/>
              </a:ext>
            </a:extLst>
          </p:cNvPr>
          <p:cNvGrpSpPr/>
          <p:nvPr/>
        </p:nvGrpSpPr>
        <p:grpSpPr>
          <a:xfrm>
            <a:off x="870140" y="2274837"/>
            <a:ext cx="1617324" cy="1218963"/>
            <a:chOff x="1078216" y="3029959"/>
            <a:chExt cx="1617324" cy="1218963"/>
          </a:xfrm>
        </p:grpSpPr>
        <p:sp>
          <p:nvSpPr>
            <p:cNvPr id="38" name="Google Shape;169;p5">
              <a:extLst>
                <a:ext uri="{FF2B5EF4-FFF2-40B4-BE49-F238E27FC236}">
                  <a16:creationId xmlns:a16="http://schemas.microsoft.com/office/drawing/2014/main" id="{92620F19-5FA3-7E44-9F18-09017212B69A}"/>
                </a:ext>
              </a:extLst>
            </p:cNvPr>
            <p:cNvSpPr/>
            <p:nvPr/>
          </p:nvSpPr>
          <p:spPr>
            <a:xfrm>
              <a:off x="1078216" y="3682654"/>
              <a:ext cx="1617324" cy="566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>
                <a:lnSpc>
                  <a:spcPct val="110000"/>
                </a:lnSpc>
                <a:buSzPts val="1850"/>
              </a:pPr>
              <a:r>
                <a:rPr lang="en-GB" b="1" dirty="0">
                  <a:solidFill>
                    <a:schemeClr val="accent1"/>
                  </a:solidFill>
                </a:rPr>
                <a:t>Automated Data Searching</a:t>
              </a:r>
            </a:p>
          </p:txBody>
        </p:sp>
        <p:pic>
          <p:nvPicPr>
            <p:cNvPr id="78" name="Google Shape;348;p14">
              <a:extLst>
                <a:ext uri="{FF2B5EF4-FFF2-40B4-BE49-F238E27FC236}">
                  <a16:creationId xmlns:a16="http://schemas.microsoft.com/office/drawing/2014/main" id="{71B3BAD5-3B80-DE48-8ABD-17D8A79E9D9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92438" y="3029959"/>
              <a:ext cx="691244" cy="6419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350;p14">
            <a:extLst>
              <a:ext uri="{FF2B5EF4-FFF2-40B4-BE49-F238E27FC236}">
                <a16:creationId xmlns:a16="http://schemas.microsoft.com/office/drawing/2014/main" id="{EBDE446A-8FAC-394B-B1C3-0759F64CB0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5653" y="2247267"/>
            <a:ext cx="680510" cy="65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910A29-561E-8F41-9C32-7AA1C7BA8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4371" y="2282991"/>
            <a:ext cx="525666" cy="383746"/>
          </a:xfrm>
          <a:prstGeom prst="rect">
            <a:avLst/>
          </a:prstGeom>
        </p:spPr>
      </p:pic>
      <p:pic>
        <p:nvPicPr>
          <p:cNvPr id="81" name="Google Shape;350;p14">
            <a:extLst>
              <a:ext uri="{FF2B5EF4-FFF2-40B4-BE49-F238E27FC236}">
                <a16:creationId xmlns:a16="http://schemas.microsoft.com/office/drawing/2014/main" id="{ADF785FD-25D7-5242-ABBD-F9F92D5CF1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8131" y="2240001"/>
            <a:ext cx="680510" cy="65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47;p14">
            <a:extLst>
              <a:ext uri="{FF2B5EF4-FFF2-40B4-BE49-F238E27FC236}">
                <a16:creationId xmlns:a16="http://schemas.microsoft.com/office/drawing/2014/main" id="{2520DBD9-D937-AC41-9F63-C4BCFBD4C80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80189" y="2279975"/>
            <a:ext cx="544885" cy="393903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89524C6-946E-6E47-A084-32448DE5401A}"/>
              </a:ext>
            </a:extLst>
          </p:cNvPr>
          <p:cNvGrpSpPr/>
          <p:nvPr/>
        </p:nvGrpSpPr>
        <p:grpSpPr>
          <a:xfrm>
            <a:off x="9493002" y="2243201"/>
            <a:ext cx="2209246" cy="1291005"/>
            <a:chOff x="9701078" y="2998323"/>
            <a:chExt cx="2209246" cy="1291005"/>
          </a:xfrm>
        </p:grpSpPr>
        <p:sp>
          <p:nvSpPr>
            <p:cNvPr id="71" name="Google Shape;142;p5">
              <a:extLst>
                <a:ext uri="{FF2B5EF4-FFF2-40B4-BE49-F238E27FC236}">
                  <a16:creationId xmlns:a16="http://schemas.microsoft.com/office/drawing/2014/main" id="{5E58A7A5-7B52-404B-B3DB-85C629D780A7}"/>
                </a:ext>
              </a:extLst>
            </p:cNvPr>
            <p:cNvSpPr txBox="1"/>
            <p:nvPr/>
          </p:nvSpPr>
          <p:spPr>
            <a:xfrm>
              <a:off x="9701078" y="3710303"/>
              <a:ext cx="2209246" cy="579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SzPts val="1900"/>
              </a:pPr>
              <a:r>
                <a:rPr lang="en-GB" b="1" dirty="0">
                  <a:solidFill>
                    <a:schemeClr val="accent1"/>
                  </a:solidFill>
                </a:rPr>
                <a:t>Optimisation of Business KPI </a:t>
              </a:r>
              <a:r>
                <a:rPr lang="en-GB" b="1" dirty="0" err="1">
                  <a:solidFill>
                    <a:schemeClr val="accent1"/>
                  </a:solidFill>
                </a:rPr>
                <a:t>e.g</a:t>
              </a:r>
              <a:r>
                <a:rPr lang="en-GB" b="1" dirty="0">
                  <a:solidFill>
                    <a:schemeClr val="accent1"/>
                  </a:solidFill>
                </a:rPr>
                <a:t> Trading Strategy</a:t>
              </a:r>
              <a:endParaRPr lang="en-GB" dirty="0">
                <a:solidFill>
                  <a:schemeClr val="accent1"/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EA3056E-F8AB-9048-8B77-BE6925A24442}"/>
                </a:ext>
              </a:extLst>
            </p:cNvPr>
            <p:cNvGrpSpPr/>
            <p:nvPr/>
          </p:nvGrpSpPr>
          <p:grpSpPr>
            <a:xfrm>
              <a:off x="10478420" y="2998323"/>
              <a:ext cx="680510" cy="656837"/>
              <a:chOff x="10129434" y="3013215"/>
              <a:chExt cx="680510" cy="656837"/>
            </a:xfrm>
          </p:grpSpPr>
          <p:pic>
            <p:nvPicPr>
              <p:cNvPr id="88" name="Google Shape;350;p14">
                <a:extLst>
                  <a:ext uri="{FF2B5EF4-FFF2-40B4-BE49-F238E27FC236}">
                    <a16:creationId xmlns:a16="http://schemas.microsoft.com/office/drawing/2014/main" id="{9CFFE4F0-A327-7344-902D-29C9111C9FA0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129434" y="3013215"/>
                <a:ext cx="680510" cy="6568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A77D3CE2-D26C-3940-8393-8E424A6E9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03198" y="3056542"/>
                <a:ext cx="532982" cy="382361"/>
              </a:xfrm>
              <a:prstGeom prst="rect">
                <a:avLst/>
              </a:prstGeom>
            </p:spPr>
          </p:pic>
        </p:grpSp>
      </p:grpSp>
      <p:sp>
        <p:nvSpPr>
          <p:cNvPr id="44" name="Google Shape;141;p5">
            <a:extLst>
              <a:ext uri="{FF2B5EF4-FFF2-40B4-BE49-F238E27FC236}">
                <a16:creationId xmlns:a16="http://schemas.microsoft.com/office/drawing/2014/main" id="{CE22F67A-7544-2C44-AAD0-A5B2654E45A3}"/>
              </a:ext>
            </a:extLst>
          </p:cNvPr>
          <p:cNvSpPr txBox="1"/>
          <p:nvPr/>
        </p:nvSpPr>
        <p:spPr>
          <a:xfrm>
            <a:off x="3791688" y="1434705"/>
            <a:ext cx="4608623" cy="33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b="1" i="1" dirty="0">
                <a:solidFill>
                  <a:schemeClr val="accent1"/>
                </a:solidFill>
              </a:rPr>
              <a:t>Equip yourself with an “army” of virtual PhD Quants</a:t>
            </a:r>
          </a:p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2D506-5F52-E543-82AF-5F05FF5E0C90}"/>
              </a:ext>
            </a:extLst>
          </p:cNvPr>
          <p:cNvSpPr/>
          <p:nvPr/>
        </p:nvSpPr>
        <p:spPr>
          <a:xfrm>
            <a:off x="4362371" y="5022537"/>
            <a:ext cx="3236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900"/>
            </a:pPr>
            <a:r>
              <a:rPr lang="en-GB" sz="1800" b="1" dirty="0">
                <a:solidFill>
                  <a:schemeClr val="accent1"/>
                </a:solidFill>
              </a:rPr>
              <a:t>Explainable Causal Insights</a:t>
            </a:r>
            <a:endParaRPr lang="en-GB" sz="1800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D0B82A-65ED-6D46-ABB7-4E08693F1543}"/>
              </a:ext>
            </a:extLst>
          </p:cNvPr>
          <p:cNvSpPr/>
          <p:nvPr/>
        </p:nvSpPr>
        <p:spPr>
          <a:xfrm>
            <a:off x="2534767" y="5674185"/>
            <a:ext cx="7122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900"/>
            </a:pPr>
            <a:r>
              <a:rPr lang="en-GB" sz="1800" b="1" dirty="0">
                <a:solidFill>
                  <a:schemeClr val="accent1"/>
                </a:solidFill>
              </a:rPr>
              <a:t>Full Control &amp; Transparency of the discovery process &amp; results</a:t>
            </a:r>
            <a:endParaRPr lang="en-GB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660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23DD6FF-266C-8A41-AD0B-9C0D78BE5B12}"/>
              </a:ext>
            </a:extLst>
          </p:cNvPr>
          <p:cNvSpPr/>
          <p:nvPr/>
        </p:nvSpPr>
        <p:spPr>
          <a:xfrm>
            <a:off x="3409201" y="3492911"/>
            <a:ext cx="3085873" cy="1976639"/>
          </a:xfrm>
          <a:prstGeom prst="rect">
            <a:avLst/>
          </a:prstGeom>
          <a:solidFill>
            <a:schemeClr val="bg1">
              <a:lumMod val="10000"/>
              <a:lumOff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BBFA52-BE63-6342-A425-73E6A64A36F6}"/>
              </a:ext>
            </a:extLst>
          </p:cNvPr>
          <p:cNvSpPr/>
          <p:nvPr/>
        </p:nvSpPr>
        <p:spPr>
          <a:xfrm>
            <a:off x="371407" y="3334252"/>
            <a:ext cx="2913759" cy="2135298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oogle Shape;121;p22">
            <a:extLst>
              <a:ext uri="{FF2B5EF4-FFF2-40B4-BE49-F238E27FC236}">
                <a16:creationId xmlns:a16="http://schemas.microsoft.com/office/drawing/2014/main" id="{6F6B92F8-8B1E-AA44-A2EB-D59C0FDF72B5}"/>
              </a:ext>
            </a:extLst>
          </p:cNvPr>
          <p:cNvSpPr txBox="1"/>
          <p:nvPr/>
        </p:nvSpPr>
        <p:spPr>
          <a:xfrm>
            <a:off x="2567605" y="2305477"/>
            <a:ext cx="724442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Current Machine Learning Overfits </a:t>
            </a:r>
            <a:endParaRPr sz="26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99;p22">
            <a:extLst>
              <a:ext uri="{FF2B5EF4-FFF2-40B4-BE49-F238E27FC236}">
                <a16:creationId xmlns:a16="http://schemas.microsoft.com/office/drawing/2014/main" id="{47D9F94E-BE44-2C45-A9A2-EF17899AF4D8}"/>
              </a:ext>
            </a:extLst>
          </p:cNvPr>
          <p:cNvSpPr/>
          <p:nvPr/>
        </p:nvSpPr>
        <p:spPr>
          <a:xfrm>
            <a:off x="371407" y="3100158"/>
            <a:ext cx="2913759" cy="434128"/>
          </a:xfrm>
          <a:prstGeom prst="rect">
            <a:avLst/>
          </a:prstGeom>
          <a:solidFill>
            <a:srgbClr val="000000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06;p22">
            <a:extLst>
              <a:ext uri="{FF2B5EF4-FFF2-40B4-BE49-F238E27FC236}">
                <a16:creationId xmlns:a16="http://schemas.microsoft.com/office/drawing/2014/main" id="{52383E38-E38B-B94C-B7C6-A4BF5C5E1E54}"/>
              </a:ext>
            </a:extLst>
          </p:cNvPr>
          <p:cNvSpPr/>
          <p:nvPr/>
        </p:nvSpPr>
        <p:spPr>
          <a:xfrm>
            <a:off x="3409201" y="3103439"/>
            <a:ext cx="3085873" cy="430847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 Approaches</a:t>
            </a:r>
            <a:endParaRPr sz="2200" dirty="0"/>
          </a:p>
        </p:txBody>
      </p:sp>
      <p:pic>
        <p:nvPicPr>
          <p:cNvPr id="37" name="Google Shape;133;p22">
            <a:extLst>
              <a:ext uri="{FF2B5EF4-FFF2-40B4-BE49-F238E27FC236}">
                <a16:creationId xmlns:a16="http://schemas.microsoft.com/office/drawing/2014/main" id="{0D82C73B-6F67-984A-BAFE-D70EB1561A1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7006" y="3099609"/>
            <a:ext cx="1243122" cy="43084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39;p5">
            <a:extLst>
              <a:ext uri="{FF2B5EF4-FFF2-40B4-BE49-F238E27FC236}">
                <a16:creationId xmlns:a16="http://schemas.microsoft.com/office/drawing/2014/main" id="{3DE2E45D-2ABB-794C-A9F4-F6C0626855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10961" y="-361806"/>
            <a:ext cx="148157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SzPts val="3600"/>
            </a:pPr>
            <a:r>
              <a:rPr lang="en-GB" sz="3600" dirty="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Value Add – Unique IP</a:t>
            </a:r>
            <a:endParaRPr dirty="0"/>
          </a:p>
        </p:txBody>
      </p:sp>
      <p:grpSp>
        <p:nvGrpSpPr>
          <p:cNvPr id="27" name="Google Shape;152;p5">
            <a:extLst>
              <a:ext uri="{FF2B5EF4-FFF2-40B4-BE49-F238E27FC236}">
                <a16:creationId xmlns:a16="http://schemas.microsoft.com/office/drawing/2014/main" id="{5FC4DB74-70F2-244D-8C77-031450814F94}"/>
              </a:ext>
            </a:extLst>
          </p:cNvPr>
          <p:cNvGrpSpPr/>
          <p:nvPr/>
        </p:nvGrpSpPr>
        <p:grpSpPr>
          <a:xfrm>
            <a:off x="5264267" y="1099468"/>
            <a:ext cx="1642946" cy="100361"/>
            <a:chOff x="4036742" y="757041"/>
            <a:chExt cx="1642946" cy="100361"/>
          </a:xfrm>
        </p:grpSpPr>
        <p:cxnSp>
          <p:nvCxnSpPr>
            <p:cNvPr id="28" name="Google Shape;153;p5">
              <a:extLst>
                <a:ext uri="{FF2B5EF4-FFF2-40B4-BE49-F238E27FC236}">
                  <a16:creationId xmlns:a16="http://schemas.microsoft.com/office/drawing/2014/main" id="{55F27C83-FD5B-414B-800B-F9AB4C068DC2}"/>
                </a:ext>
              </a:extLst>
            </p:cNvPr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30" name="Google Shape;154;p5">
              <a:extLst>
                <a:ext uri="{FF2B5EF4-FFF2-40B4-BE49-F238E27FC236}">
                  <a16:creationId xmlns:a16="http://schemas.microsoft.com/office/drawing/2014/main" id="{648AB645-759B-454B-89E5-CD7087C895DE}"/>
                </a:ext>
              </a:extLst>
            </p:cNvPr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31" name="Google Shape;155;p5">
                <a:extLst>
                  <a:ext uri="{FF2B5EF4-FFF2-40B4-BE49-F238E27FC236}">
                    <a16:creationId xmlns:a16="http://schemas.microsoft.com/office/drawing/2014/main" id="{FA9B60FC-6AF2-4844-8AB4-5035AC853607}"/>
                  </a:ext>
                </a:extLst>
              </p:cNvPr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56;p5">
                <a:extLst>
                  <a:ext uri="{FF2B5EF4-FFF2-40B4-BE49-F238E27FC236}">
                    <a16:creationId xmlns:a16="http://schemas.microsoft.com/office/drawing/2014/main" id="{E4F5A425-7D41-D141-803F-FCAFDE8F3EEA}"/>
                  </a:ext>
                </a:extLst>
              </p:cNvPr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57;p5">
                <a:extLst>
                  <a:ext uri="{FF2B5EF4-FFF2-40B4-BE49-F238E27FC236}">
                    <a16:creationId xmlns:a16="http://schemas.microsoft.com/office/drawing/2014/main" id="{FAF66044-B24F-494A-A727-C19F98A5C983}"/>
                  </a:ext>
                </a:extLst>
              </p:cNvPr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58;p5">
                <a:extLst>
                  <a:ext uri="{FF2B5EF4-FFF2-40B4-BE49-F238E27FC236}">
                    <a16:creationId xmlns:a16="http://schemas.microsoft.com/office/drawing/2014/main" id="{F6CCB539-83C8-014B-A003-7064A2D9193F}"/>
                  </a:ext>
                </a:extLst>
              </p:cNvPr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59;p5">
                <a:extLst>
                  <a:ext uri="{FF2B5EF4-FFF2-40B4-BE49-F238E27FC236}">
                    <a16:creationId xmlns:a16="http://schemas.microsoft.com/office/drawing/2014/main" id="{2ACF1436-3CF1-114F-AA10-2E692E05E18E}"/>
                  </a:ext>
                </a:extLst>
              </p:cNvPr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60;p5">
                <a:extLst>
                  <a:ext uri="{FF2B5EF4-FFF2-40B4-BE49-F238E27FC236}">
                    <a16:creationId xmlns:a16="http://schemas.microsoft.com/office/drawing/2014/main" id="{13E78EA2-AF1F-7446-A90A-CCCE65FAE79F}"/>
                  </a:ext>
                </a:extLst>
              </p:cNvPr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" name="Google Shape;141;p5">
            <a:extLst>
              <a:ext uri="{FF2B5EF4-FFF2-40B4-BE49-F238E27FC236}">
                <a16:creationId xmlns:a16="http://schemas.microsoft.com/office/drawing/2014/main" id="{F7B3FE5E-93F6-C341-8761-F8B61F8FD2BC}"/>
              </a:ext>
            </a:extLst>
          </p:cNvPr>
          <p:cNvSpPr txBox="1"/>
          <p:nvPr/>
        </p:nvSpPr>
        <p:spPr>
          <a:xfrm>
            <a:off x="476212" y="3689698"/>
            <a:ext cx="4100663" cy="69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sz="1800" dirty="0">
                <a:solidFill>
                  <a:schemeClr val="accent1"/>
                </a:solidFill>
              </a:rPr>
              <a:t>Dynamic models 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04C1C5A-6557-FC4C-BA80-7E9223C7D833}"/>
              </a:ext>
            </a:extLst>
          </p:cNvPr>
          <p:cNvSpPr/>
          <p:nvPr/>
        </p:nvSpPr>
        <p:spPr>
          <a:xfrm>
            <a:off x="2789098" y="3681038"/>
            <a:ext cx="43473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2800"/>
            </a:pPr>
            <a:r>
              <a:rPr lang="en-GB" sz="2600" b="1" dirty="0">
                <a:solidFill>
                  <a:srgbClr val="5FACF8"/>
                </a:solidFill>
              </a:rPr>
              <a:t>✓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F2097A-BA3A-434A-83E5-B12F56787A6F}"/>
              </a:ext>
            </a:extLst>
          </p:cNvPr>
          <p:cNvSpPr/>
          <p:nvPr/>
        </p:nvSpPr>
        <p:spPr>
          <a:xfrm>
            <a:off x="2789098" y="4284146"/>
            <a:ext cx="43473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2800"/>
            </a:pPr>
            <a:r>
              <a:rPr lang="en-GB" sz="2600" b="1" dirty="0">
                <a:solidFill>
                  <a:srgbClr val="5FACF8"/>
                </a:solidFill>
              </a:rPr>
              <a:t>✓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A8C2E7-1F92-D346-96E9-CEE58819FD42}"/>
              </a:ext>
            </a:extLst>
          </p:cNvPr>
          <p:cNvSpPr/>
          <p:nvPr/>
        </p:nvSpPr>
        <p:spPr>
          <a:xfrm>
            <a:off x="2789098" y="4900317"/>
            <a:ext cx="43473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2800"/>
            </a:pPr>
            <a:r>
              <a:rPr lang="en-GB" sz="2600" b="1" dirty="0">
                <a:solidFill>
                  <a:srgbClr val="5FACF8"/>
                </a:solidFill>
              </a:rPr>
              <a:t>✓</a:t>
            </a:r>
          </a:p>
        </p:txBody>
      </p:sp>
      <p:sp>
        <p:nvSpPr>
          <p:cNvPr id="49" name="Google Shape;141;p5">
            <a:extLst>
              <a:ext uri="{FF2B5EF4-FFF2-40B4-BE49-F238E27FC236}">
                <a16:creationId xmlns:a16="http://schemas.microsoft.com/office/drawing/2014/main" id="{2A8F2981-B247-3E47-9AA5-ED8B34162E4B}"/>
              </a:ext>
            </a:extLst>
          </p:cNvPr>
          <p:cNvSpPr txBox="1"/>
          <p:nvPr/>
        </p:nvSpPr>
        <p:spPr>
          <a:xfrm>
            <a:off x="472000" y="3925153"/>
            <a:ext cx="3302279" cy="69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endParaRPr lang="en-GB" sz="22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r>
              <a:rPr lang="en-GB" sz="180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Causal drivers</a:t>
            </a:r>
            <a:endParaRPr sz="180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41;p5">
            <a:extLst>
              <a:ext uri="{FF2B5EF4-FFF2-40B4-BE49-F238E27FC236}">
                <a16:creationId xmlns:a16="http://schemas.microsoft.com/office/drawing/2014/main" id="{03FC9439-83E0-F043-A48E-2CCE2679FBE0}"/>
              </a:ext>
            </a:extLst>
          </p:cNvPr>
          <p:cNvSpPr txBox="1"/>
          <p:nvPr/>
        </p:nvSpPr>
        <p:spPr>
          <a:xfrm>
            <a:off x="475762" y="4896668"/>
            <a:ext cx="3593175" cy="69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sz="180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Explainable</a:t>
            </a:r>
          </a:p>
        </p:txBody>
      </p:sp>
      <p:sp>
        <p:nvSpPr>
          <p:cNvPr id="52" name="Google Shape;141;p5">
            <a:extLst>
              <a:ext uri="{FF2B5EF4-FFF2-40B4-BE49-F238E27FC236}">
                <a16:creationId xmlns:a16="http://schemas.microsoft.com/office/drawing/2014/main" id="{3819E950-BBA4-7449-8BEA-F781B2FA5863}"/>
              </a:ext>
            </a:extLst>
          </p:cNvPr>
          <p:cNvSpPr txBox="1"/>
          <p:nvPr/>
        </p:nvSpPr>
        <p:spPr>
          <a:xfrm>
            <a:off x="3523483" y="3693029"/>
            <a:ext cx="2173888" cy="492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sz="1800" dirty="0">
                <a:solidFill>
                  <a:schemeClr val="accent1"/>
                </a:solidFill>
              </a:rPr>
              <a:t>Static models</a:t>
            </a:r>
          </a:p>
          <a:p>
            <a:pPr marL="285750" lvl="0" indent="-285750">
              <a:lnSpc>
                <a:spcPct val="110000"/>
              </a:lnSpc>
              <a:buSzPts val="1850"/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accent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246F08E-D9F2-7D4E-8FCE-D6C01B1BBD43}"/>
              </a:ext>
            </a:extLst>
          </p:cNvPr>
          <p:cNvSpPr/>
          <p:nvPr/>
        </p:nvSpPr>
        <p:spPr>
          <a:xfrm>
            <a:off x="6079579" y="3674929"/>
            <a:ext cx="4154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2000"/>
            </a:pPr>
            <a:r>
              <a:rPr lang="en-GB" sz="2200" dirty="0">
                <a:solidFill>
                  <a:schemeClr val="lt1"/>
                </a:solidFill>
              </a:rPr>
              <a:t>✘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CE527A-097B-F34B-8EC3-4F8897D7E127}"/>
              </a:ext>
            </a:extLst>
          </p:cNvPr>
          <p:cNvSpPr/>
          <p:nvPr/>
        </p:nvSpPr>
        <p:spPr>
          <a:xfrm>
            <a:off x="6079576" y="4236240"/>
            <a:ext cx="4154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2000"/>
            </a:pPr>
            <a:r>
              <a:rPr lang="en-GB" sz="2200" dirty="0">
                <a:solidFill>
                  <a:schemeClr val="lt1"/>
                </a:solidFill>
              </a:rPr>
              <a:t>✘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118F316-CFC0-024C-8137-65B125A03E7E}"/>
              </a:ext>
            </a:extLst>
          </p:cNvPr>
          <p:cNvSpPr/>
          <p:nvPr/>
        </p:nvSpPr>
        <p:spPr>
          <a:xfrm>
            <a:off x="6065723" y="4879874"/>
            <a:ext cx="4154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2000"/>
            </a:pPr>
            <a:r>
              <a:rPr lang="en-GB" sz="2200" dirty="0">
                <a:solidFill>
                  <a:schemeClr val="lt1"/>
                </a:solidFill>
              </a:rPr>
              <a:t>✘</a:t>
            </a:r>
          </a:p>
        </p:txBody>
      </p:sp>
      <p:sp>
        <p:nvSpPr>
          <p:cNvPr id="56" name="Google Shape;141;p5">
            <a:extLst>
              <a:ext uri="{FF2B5EF4-FFF2-40B4-BE49-F238E27FC236}">
                <a16:creationId xmlns:a16="http://schemas.microsoft.com/office/drawing/2014/main" id="{2DD8538F-08EF-2441-9449-BB6CB3B49C19}"/>
              </a:ext>
            </a:extLst>
          </p:cNvPr>
          <p:cNvSpPr txBox="1"/>
          <p:nvPr/>
        </p:nvSpPr>
        <p:spPr>
          <a:xfrm>
            <a:off x="3523482" y="4269023"/>
            <a:ext cx="2947835" cy="41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sz="1800" dirty="0">
                <a:solidFill>
                  <a:schemeClr val="accent1"/>
                </a:solidFill>
              </a:rPr>
              <a:t>Historical correlations</a:t>
            </a:r>
          </a:p>
        </p:txBody>
      </p:sp>
      <p:sp>
        <p:nvSpPr>
          <p:cNvPr id="57" name="Google Shape;141;p5">
            <a:extLst>
              <a:ext uri="{FF2B5EF4-FFF2-40B4-BE49-F238E27FC236}">
                <a16:creationId xmlns:a16="http://schemas.microsoft.com/office/drawing/2014/main" id="{9935C628-8C9B-1746-9E67-519BACD65D72}"/>
              </a:ext>
            </a:extLst>
          </p:cNvPr>
          <p:cNvSpPr txBox="1"/>
          <p:nvPr/>
        </p:nvSpPr>
        <p:spPr>
          <a:xfrm>
            <a:off x="3537409" y="4872543"/>
            <a:ext cx="2617805" cy="492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sz="1800" dirty="0">
                <a:solidFill>
                  <a:schemeClr val="accent1"/>
                </a:solidFill>
              </a:rPr>
              <a:t>Black box</a:t>
            </a:r>
            <a:endParaRPr lang="en-GB" sz="1800" i="0" u="none" strike="noStrike" cap="none" dirty="0">
              <a:solidFill>
                <a:schemeClr val="accent1"/>
              </a:solidFill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57A540-DBDF-EB4B-B6AC-B82A4014B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1"/>
          <a:stretch/>
        </p:blipFill>
        <p:spPr>
          <a:xfrm>
            <a:off x="6585598" y="3045270"/>
            <a:ext cx="5279849" cy="2713262"/>
          </a:xfrm>
          <a:prstGeom prst="rect">
            <a:avLst/>
          </a:prstGeom>
        </p:spPr>
      </p:pic>
      <p:sp>
        <p:nvSpPr>
          <p:cNvPr id="33" name="Google Shape;141;p5">
            <a:extLst>
              <a:ext uri="{FF2B5EF4-FFF2-40B4-BE49-F238E27FC236}">
                <a16:creationId xmlns:a16="http://schemas.microsoft.com/office/drawing/2014/main" id="{1FB9A862-E832-3143-9F68-2DEA83B7CEB6}"/>
              </a:ext>
            </a:extLst>
          </p:cNvPr>
          <p:cNvSpPr txBox="1"/>
          <p:nvPr/>
        </p:nvSpPr>
        <p:spPr>
          <a:xfrm>
            <a:off x="1491643" y="1531812"/>
            <a:ext cx="9396350" cy="47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b="1" i="1" dirty="0">
                <a:solidFill>
                  <a:schemeClr val="accent1"/>
                </a:solidFill>
              </a:rPr>
              <a:t>Access the latest Technology &amp; IP that is licensed by even the largest &amp; most sophisticated systematic funds</a:t>
            </a: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64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0" grpId="0"/>
      <p:bldP spid="52" grpId="0"/>
      <p:bldP spid="53" grpId="0"/>
      <p:bldP spid="54" grpId="0"/>
      <p:bldP spid="55" grpId="0"/>
      <p:bldP spid="56" grpId="0"/>
      <p:bldP spid="57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31" name="Google Shape;31;p1"/>
          <p:cNvSpPr txBox="1">
            <a:spLocks noGrp="1"/>
          </p:cNvSpPr>
          <p:nvPr>
            <p:ph type="ctrTitle" idx="4294967295"/>
          </p:nvPr>
        </p:nvSpPr>
        <p:spPr>
          <a:xfrm>
            <a:off x="41031" y="1781950"/>
            <a:ext cx="12192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4000"/>
            </a:pPr>
            <a:r>
              <a:rPr lang="en-GB" sz="3600" dirty="0">
                <a:solidFill>
                  <a:schemeClr val="accent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  <a:extLst>
                  <a:ext uri="http://customooxmlschemas.google.com/">
                    <go:slidesCustomData xmlns:lc="http://schemas.openxmlformats.org/drawingml/2006/lockedCanvas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Use Case</a:t>
            </a:r>
            <a:br>
              <a:rPr lang="en-GB" sz="3600" dirty="0">
                <a:solidFill>
                  <a:schemeClr val="accent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  <a:extLst>
                  <a:ext uri="http://customooxmlschemas.google.com/">
                    <go:slidesCustomData xmlns:lc="http://schemas.openxmlformats.org/drawingml/2006/lockedCanvas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</a:br>
            <a:br>
              <a:rPr lang="en-GB" sz="3600" dirty="0">
                <a:solidFill>
                  <a:schemeClr val="accent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  <a:extLst>
                  <a:ext uri="http://customooxmlschemas.google.com/">
                    <go:slidesCustomData xmlns:lc="http://schemas.openxmlformats.org/drawingml/2006/lockedCanvas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</a:br>
            <a:r>
              <a:rPr lang="en-GB" sz="3600" dirty="0">
                <a:solidFill>
                  <a:schemeClr val="tx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  <a:extLst>
                  <a:ext uri="http://customooxmlschemas.google.com/">
                    <go:slidesCustomData xmlns:lc="http://schemas.openxmlformats.org/drawingml/2006/lockedCanvas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Predicting Crypto Assets Liquidity in Real-Time with Causal AI</a:t>
            </a:r>
            <a:endParaRPr sz="3600" b="1" i="0" u="none" strike="noStrike" cap="none" dirty="0">
              <a:solidFill>
                <a:schemeClr val="tx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3399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-1210961" y="-361806"/>
            <a:ext cx="148157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SzPts val="3600"/>
            </a:pPr>
            <a:r>
              <a:rPr lang="en-GB" sz="3600" dirty="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Data</a:t>
            </a:r>
            <a:endParaRPr dirty="0"/>
          </a:p>
        </p:txBody>
      </p:sp>
      <p:grpSp>
        <p:nvGrpSpPr>
          <p:cNvPr id="152" name="Google Shape;152;p5"/>
          <p:cNvGrpSpPr/>
          <p:nvPr/>
        </p:nvGrpSpPr>
        <p:grpSpPr>
          <a:xfrm>
            <a:off x="5264267" y="1099468"/>
            <a:ext cx="1642946" cy="100361"/>
            <a:chOff x="4036742" y="757041"/>
            <a:chExt cx="1642946" cy="100361"/>
          </a:xfrm>
        </p:grpSpPr>
        <p:cxnSp>
          <p:nvCxnSpPr>
            <p:cNvPr id="153" name="Google Shape;153;p5"/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54" name="Google Shape;154;p5"/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155" name="Google Shape;155;p5"/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1" name="Google Shape;141;p5">
            <a:extLst>
              <a:ext uri="{FF2B5EF4-FFF2-40B4-BE49-F238E27FC236}">
                <a16:creationId xmlns:a16="http://schemas.microsoft.com/office/drawing/2014/main" id="{D9A3A140-C361-F541-ACA4-1892CCC8B731}"/>
              </a:ext>
            </a:extLst>
          </p:cNvPr>
          <p:cNvSpPr txBox="1"/>
          <p:nvPr/>
        </p:nvSpPr>
        <p:spPr>
          <a:xfrm>
            <a:off x="1" y="6967300"/>
            <a:ext cx="12191999" cy="69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4"/>
                </a:ext>
              </a:extLst>
            </a:endParaRPr>
          </a:p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4"/>
                </a:ext>
              </a:extLst>
            </a:endParaRPr>
          </a:p>
        </p:txBody>
      </p:sp>
      <p:sp>
        <p:nvSpPr>
          <p:cNvPr id="48" name="Google Shape;141;p5">
            <a:extLst>
              <a:ext uri="{FF2B5EF4-FFF2-40B4-BE49-F238E27FC236}">
                <a16:creationId xmlns:a16="http://schemas.microsoft.com/office/drawing/2014/main" id="{4D962A17-9505-084D-B89F-83E233162F61}"/>
              </a:ext>
            </a:extLst>
          </p:cNvPr>
          <p:cNvSpPr txBox="1"/>
          <p:nvPr/>
        </p:nvSpPr>
        <p:spPr>
          <a:xfrm>
            <a:off x="924789" y="1526756"/>
            <a:ext cx="9396350" cy="47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b="1" i="1" dirty="0">
                <a:solidFill>
                  <a:schemeClr val="accent1"/>
                </a:solidFill>
              </a:rPr>
              <a:t>Order book data</a:t>
            </a:r>
          </a:p>
          <a:p>
            <a:pPr lvl="0">
              <a:lnSpc>
                <a:spcPct val="110000"/>
              </a:lnSpc>
              <a:buSzPts val="1850"/>
            </a:pPr>
            <a:r>
              <a:rPr lang="en-GB" b="1" i="1" dirty="0">
                <a:solidFill>
                  <a:schemeClr val="accent1"/>
                </a:solidFill>
              </a:rPr>
              <a:t>13 exchanges</a:t>
            </a:r>
          </a:p>
          <a:p>
            <a:pPr lvl="0">
              <a:lnSpc>
                <a:spcPct val="110000"/>
              </a:lnSpc>
              <a:buSzPts val="1850"/>
            </a:pPr>
            <a:r>
              <a:rPr lang="en-GB" b="1" i="1" dirty="0">
                <a:solidFill>
                  <a:schemeClr val="accent1"/>
                </a:solidFill>
              </a:rPr>
              <a:t>6 pairs</a:t>
            </a:r>
          </a:p>
          <a:p>
            <a:pPr lvl="0">
              <a:lnSpc>
                <a:spcPct val="110000"/>
              </a:lnSpc>
              <a:buSzPts val="1850"/>
            </a:pPr>
            <a:r>
              <a:rPr lang="en-GB" b="1" i="1" dirty="0">
                <a:solidFill>
                  <a:schemeClr val="accent1"/>
                </a:solidFill>
              </a:rPr>
              <a:t>Spot price &amp; Futures contracts</a:t>
            </a:r>
          </a:p>
          <a:p>
            <a:pPr lvl="0">
              <a:lnSpc>
                <a:spcPct val="110000"/>
              </a:lnSpc>
              <a:buSzPts val="1850"/>
            </a:pPr>
            <a:r>
              <a:rPr lang="en-GB" b="1" i="1" dirty="0">
                <a:solidFill>
                  <a:schemeClr val="accent1"/>
                </a:solidFill>
              </a:rPr>
              <a:t>1-minute frequency</a:t>
            </a:r>
          </a:p>
          <a:p>
            <a:pPr lvl="0">
              <a:lnSpc>
                <a:spcPct val="110000"/>
              </a:lnSpc>
              <a:buSzPts val="1850"/>
            </a:pPr>
            <a:endParaRPr lang="en-GB" b="1" i="1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r>
              <a:rPr lang="en-GB" b="1" i="1" dirty="0">
                <a:solidFill>
                  <a:schemeClr val="accent1"/>
                </a:solidFill>
              </a:rPr>
              <a:t>Sentiment data:</a:t>
            </a:r>
          </a:p>
          <a:p>
            <a:pPr lvl="0">
              <a:lnSpc>
                <a:spcPct val="110000"/>
              </a:lnSpc>
              <a:buSzPts val="1850"/>
            </a:pPr>
            <a:r>
              <a:rPr lang="en-GB" b="1" i="1" dirty="0">
                <a:solidFill>
                  <a:schemeClr val="accent1"/>
                </a:solidFill>
              </a:rPr>
              <a:t>93 different sentiment metrics including</a:t>
            </a:r>
          </a:p>
          <a:p>
            <a:pPr lvl="0">
              <a:lnSpc>
                <a:spcPct val="110000"/>
              </a:lnSpc>
              <a:buSzPts val="1850"/>
            </a:pPr>
            <a:r>
              <a:rPr lang="en-GB" b="1" i="1" dirty="0">
                <a:solidFill>
                  <a:schemeClr val="accent1"/>
                </a:solidFill>
              </a:rPr>
              <a:t>Social media positive/negative/hope/fear</a:t>
            </a:r>
          </a:p>
          <a:p>
            <a:pPr lvl="0">
              <a:lnSpc>
                <a:spcPct val="110000"/>
              </a:lnSpc>
              <a:buSzPts val="1850"/>
            </a:pPr>
            <a:r>
              <a:rPr lang="en-GB" b="1" i="1" dirty="0">
                <a:solidFill>
                  <a:schemeClr val="accent1"/>
                </a:solidFill>
              </a:rPr>
              <a:t>New material publication</a:t>
            </a:r>
          </a:p>
          <a:p>
            <a:pPr lvl="0">
              <a:lnSpc>
                <a:spcPct val="110000"/>
              </a:lnSpc>
              <a:buSzPts val="1850"/>
            </a:pPr>
            <a:r>
              <a:rPr lang="en-GB" b="1" i="1" dirty="0">
                <a:solidFill>
                  <a:schemeClr val="accent1"/>
                </a:solidFill>
              </a:rPr>
              <a:t>Event data</a:t>
            </a: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F28B13-4C25-D34E-B5F8-B585D35DC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679" y="2563005"/>
            <a:ext cx="7493724" cy="38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1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-1210961" y="-361806"/>
            <a:ext cx="148157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SzPts val="3600"/>
            </a:pPr>
            <a:r>
              <a:rPr lang="en-GB" sz="3600" dirty="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Insights – Execution costs</a:t>
            </a:r>
            <a:endParaRPr dirty="0"/>
          </a:p>
        </p:txBody>
      </p:sp>
      <p:grpSp>
        <p:nvGrpSpPr>
          <p:cNvPr id="152" name="Google Shape;152;p5"/>
          <p:cNvGrpSpPr/>
          <p:nvPr/>
        </p:nvGrpSpPr>
        <p:grpSpPr>
          <a:xfrm>
            <a:off x="5264267" y="1099468"/>
            <a:ext cx="1642946" cy="100361"/>
            <a:chOff x="4036742" y="757041"/>
            <a:chExt cx="1642946" cy="100361"/>
          </a:xfrm>
        </p:grpSpPr>
        <p:cxnSp>
          <p:nvCxnSpPr>
            <p:cNvPr id="153" name="Google Shape;153;p5"/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54" name="Google Shape;154;p5"/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155" name="Google Shape;155;p5"/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1" name="Google Shape;141;p5">
            <a:extLst>
              <a:ext uri="{FF2B5EF4-FFF2-40B4-BE49-F238E27FC236}">
                <a16:creationId xmlns:a16="http://schemas.microsoft.com/office/drawing/2014/main" id="{D9A3A140-C361-F541-ACA4-1892CCC8B731}"/>
              </a:ext>
            </a:extLst>
          </p:cNvPr>
          <p:cNvSpPr txBox="1"/>
          <p:nvPr/>
        </p:nvSpPr>
        <p:spPr>
          <a:xfrm>
            <a:off x="1" y="6967300"/>
            <a:ext cx="12191999" cy="69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4"/>
                </a:ext>
              </a:extLst>
            </a:endParaRPr>
          </a:p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4"/>
                </a:ext>
              </a:ex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A188B9-40B0-3846-9946-CDA4623DC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75" y="2758557"/>
            <a:ext cx="4217753" cy="3698791"/>
          </a:xfrm>
          <a:prstGeom prst="rect">
            <a:avLst/>
          </a:prstGeom>
        </p:spPr>
      </p:pic>
      <p:sp>
        <p:nvSpPr>
          <p:cNvPr id="18" name="Google Shape;141;p5">
            <a:extLst>
              <a:ext uri="{FF2B5EF4-FFF2-40B4-BE49-F238E27FC236}">
                <a16:creationId xmlns:a16="http://schemas.microsoft.com/office/drawing/2014/main" id="{2DEA742A-D0DA-6040-82F1-5581D7A1F14A}"/>
              </a:ext>
            </a:extLst>
          </p:cNvPr>
          <p:cNvSpPr txBox="1"/>
          <p:nvPr/>
        </p:nvSpPr>
        <p:spPr>
          <a:xfrm>
            <a:off x="697424" y="1444272"/>
            <a:ext cx="10907964" cy="111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sz="1800" b="1" i="1" dirty="0">
                <a:solidFill>
                  <a:schemeClr val="accent1"/>
                </a:solidFill>
              </a:rPr>
              <a:t>causaLens’ Platform can be used to accurately predict execution costs across the crypto markets </a:t>
            </a:r>
          </a:p>
          <a:p>
            <a:pPr lvl="0">
              <a:lnSpc>
                <a:spcPct val="110000"/>
              </a:lnSpc>
              <a:buSzPts val="1850"/>
            </a:pPr>
            <a:endParaRPr lang="en-GB" sz="1800" b="1" i="1" dirty="0">
              <a:solidFill>
                <a:schemeClr val="accent1"/>
              </a:solidFill>
            </a:endParaRPr>
          </a:p>
          <a:p>
            <a:pPr lvl="0" algn="ctr">
              <a:lnSpc>
                <a:spcPct val="110000"/>
              </a:lnSpc>
              <a:buSzPts val="1850"/>
            </a:pPr>
            <a:r>
              <a:rPr lang="en-GB" sz="1800" b="1" dirty="0">
                <a:solidFill>
                  <a:schemeClr val="accent1"/>
                </a:solidFill>
              </a:rPr>
              <a:t>Even during extreme events</a:t>
            </a: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3B812-8457-7F48-A5CB-475D63C06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213" y="2758557"/>
            <a:ext cx="4312111" cy="3809353"/>
          </a:xfrm>
          <a:prstGeom prst="rect">
            <a:avLst/>
          </a:prstGeom>
        </p:spPr>
      </p:pic>
      <p:sp>
        <p:nvSpPr>
          <p:cNvPr id="20" name="Google Shape;141;p5">
            <a:extLst>
              <a:ext uri="{FF2B5EF4-FFF2-40B4-BE49-F238E27FC236}">
                <a16:creationId xmlns:a16="http://schemas.microsoft.com/office/drawing/2014/main" id="{C77DD571-169D-3D4E-B51F-117BFA8EF86A}"/>
              </a:ext>
            </a:extLst>
          </p:cNvPr>
          <p:cNvSpPr txBox="1"/>
          <p:nvPr/>
        </p:nvSpPr>
        <p:spPr>
          <a:xfrm>
            <a:off x="3255751" y="2961259"/>
            <a:ext cx="738223" cy="46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sz="1800" b="1" dirty="0">
                <a:solidFill>
                  <a:schemeClr val="accent1"/>
                </a:solidFill>
              </a:rPr>
              <a:t>BTC</a:t>
            </a: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2000" dirty="0">
              <a:solidFill>
                <a:schemeClr val="accent1"/>
              </a:solidFill>
            </a:endParaRPr>
          </a:p>
        </p:txBody>
      </p:sp>
      <p:sp>
        <p:nvSpPr>
          <p:cNvPr id="21" name="Google Shape;141;p5">
            <a:extLst>
              <a:ext uri="{FF2B5EF4-FFF2-40B4-BE49-F238E27FC236}">
                <a16:creationId xmlns:a16="http://schemas.microsoft.com/office/drawing/2014/main" id="{59E799D4-2AD7-3942-9F19-88044EF40EAD}"/>
              </a:ext>
            </a:extLst>
          </p:cNvPr>
          <p:cNvSpPr txBox="1"/>
          <p:nvPr/>
        </p:nvSpPr>
        <p:spPr>
          <a:xfrm>
            <a:off x="9120673" y="2961259"/>
            <a:ext cx="738223" cy="46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sz="1800" b="1" dirty="0">
                <a:solidFill>
                  <a:schemeClr val="accent1"/>
                </a:solidFill>
              </a:rPr>
              <a:t>ETH</a:t>
            </a: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2000" dirty="0">
              <a:solidFill>
                <a:schemeClr val="accent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E3FBF67-78B3-D546-9829-452FAFF8E301}"/>
              </a:ext>
            </a:extLst>
          </p:cNvPr>
          <p:cNvSpPr/>
          <p:nvPr/>
        </p:nvSpPr>
        <p:spPr>
          <a:xfrm>
            <a:off x="1999281" y="5253925"/>
            <a:ext cx="340963" cy="325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27DD3FE-D53A-5347-AEE6-65927AA2A51A}"/>
              </a:ext>
            </a:extLst>
          </p:cNvPr>
          <p:cNvSpPr/>
          <p:nvPr/>
        </p:nvSpPr>
        <p:spPr>
          <a:xfrm>
            <a:off x="5023665" y="2856492"/>
            <a:ext cx="340963" cy="325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4C11EDA-F0BF-8048-99EC-53C525F7C20D}"/>
              </a:ext>
            </a:extLst>
          </p:cNvPr>
          <p:cNvSpPr/>
          <p:nvPr/>
        </p:nvSpPr>
        <p:spPr>
          <a:xfrm>
            <a:off x="7731071" y="5599708"/>
            <a:ext cx="340963" cy="325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7B77AF-750E-8F45-A794-A62FD3D2E69F}"/>
              </a:ext>
            </a:extLst>
          </p:cNvPr>
          <p:cNvSpPr/>
          <p:nvPr/>
        </p:nvSpPr>
        <p:spPr>
          <a:xfrm>
            <a:off x="10551762" y="2795634"/>
            <a:ext cx="340963" cy="325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71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-1210961" y="-361806"/>
            <a:ext cx="148157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SzPts val="3600"/>
            </a:pPr>
            <a:r>
              <a:rPr lang="en-GB" sz="3600" dirty="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Insights – Sentiment data</a:t>
            </a:r>
            <a:endParaRPr dirty="0"/>
          </a:p>
        </p:txBody>
      </p:sp>
      <p:grpSp>
        <p:nvGrpSpPr>
          <p:cNvPr id="152" name="Google Shape;152;p5"/>
          <p:cNvGrpSpPr/>
          <p:nvPr/>
        </p:nvGrpSpPr>
        <p:grpSpPr>
          <a:xfrm>
            <a:off x="5264267" y="1099468"/>
            <a:ext cx="1642946" cy="100361"/>
            <a:chOff x="4036742" y="757041"/>
            <a:chExt cx="1642946" cy="100361"/>
          </a:xfrm>
        </p:grpSpPr>
        <p:cxnSp>
          <p:nvCxnSpPr>
            <p:cNvPr id="153" name="Google Shape;153;p5"/>
            <p:cNvCxnSpPr/>
            <p:nvPr/>
          </p:nvCxnSpPr>
          <p:spPr>
            <a:xfrm>
              <a:off x="4137103" y="807221"/>
              <a:ext cx="1516566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54" name="Google Shape;154;p5"/>
            <p:cNvGrpSpPr/>
            <p:nvPr/>
          </p:nvGrpSpPr>
          <p:grpSpPr>
            <a:xfrm>
              <a:off x="4036742" y="757041"/>
              <a:ext cx="1642946" cy="100361"/>
              <a:chOff x="4036742" y="757041"/>
              <a:chExt cx="1642946" cy="100361"/>
            </a:xfrm>
          </p:grpSpPr>
          <p:sp>
            <p:nvSpPr>
              <p:cNvPr id="155" name="Google Shape;155;p5"/>
              <p:cNvSpPr/>
              <p:nvPr/>
            </p:nvSpPr>
            <p:spPr>
              <a:xfrm>
                <a:off x="4036742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4345259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4653776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4962293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5270810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5579327" y="757041"/>
                <a:ext cx="100361" cy="100361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1" name="Google Shape;141;p5">
            <a:extLst>
              <a:ext uri="{FF2B5EF4-FFF2-40B4-BE49-F238E27FC236}">
                <a16:creationId xmlns:a16="http://schemas.microsoft.com/office/drawing/2014/main" id="{D9A3A140-C361-F541-ACA4-1892CCC8B731}"/>
              </a:ext>
            </a:extLst>
          </p:cNvPr>
          <p:cNvSpPr txBox="1"/>
          <p:nvPr/>
        </p:nvSpPr>
        <p:spPr>
          <a:xfrm>
            <a:off x="1" y="6967300"/>
            <a:ext cx="12191999" cy="69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4"/>
                </a:ext>
              </a:extLst>
            </a:endParaRPr>
          </a:p>
          <a:p>
            <a:pPr lvl="0" algn="ctr">
              <a:buSzPts val="2000"/>
            </a:pPr>
            <a:endParaRPr lang="en-GB" sz="2000" b="1" dirty="0">
              <a:solidFill>
                <a:schemeClr val="accent1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4"/>
                </a:ext>
              </a:ex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477CF-F1FC-BE4E-9BC5-B6D2F9F62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40" y="2099188"/>
            <a:ext cx="7713785" cy="3455892"/>
          </a:xfrm>
          <a:prstGeom prst="rect">
            <a:avLst/>
          </a:prstGeom>
        </p:spPr>
      </p:pic>
      <p:sp>
        <p:nvSpPr>
          <p:cNvPr id="19" name="Google Shape;141;p5">
            <a:extLst>
              <a:ext uri="{FF2B5EF4-FFF2-40B4-BE49-F238E27FC236}">
                <a16:creationId xmlns:a16="http://schemas.microsoft.com/office/drawing/2014/main" id="{43E22B3C-799B-4142-9CFD-2217305E45F4}"/>
              </a:ext>
            </a:extLst>
          </p:cNvPr>
          <p:cNvSpPr txBox="1"/>
          <p:nvPr/>
        </p:nvSpPr>
        <p:spPr>
          <a:xfrm>
            <a:off x="1850340" y="5849702"/>
            <a:ext cx="9396350" cy="111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sz="1600" b="1" i="1" u="sng" dirty="0">
                <a:solidFill>
                  <a:schemeClr val="accent1"/>
                </a:solidFill>
              </a:rPr>
              <a:t>5%</a:t>
            </a:r>
            <a:r>
              <a:rPr lang="en-GB" b="1" i="1" u="sng" dirty="0">
                <a:solidFill>
                  <a:schemeClr val="accent1"/>
                </a:solidFill>
              </a:rPr>
              <a:t> Higher Directional Accuracy </a:t>
            </a:r>
            <a:r>
              <a:rPr lang="en-GB" b="1" i="1" dirty="0">
                <a:solidFill>
                  <a:schemeClr val="accent1"/>
                </a:solidFill>
              </a:rPr>
              <a:t>and </a:t>
            </a:r>
            <a:r>
              <a:rPr lang="en-GB" sz="1600" b="1" i="1" u="sng" dirty="0">
                <a:solidFill>
                  <a:schemeClr val="accent1"/>
                </a:solidFill>
              </a:rPr>
              <a:t>29% </a:t>
            </a:r>
            <a:r>
              <a:rPr lang="en-GB" b="1" i="1" u="sng" dirty="0">
                <a:solidFill>
                  <a:schemeClr val="accent1"/>
                </a:solidFill>
              </a:rPr>
              <a:t>Higher Score </a:t>
            </a:r>
            <a:r>
              <a:rPr lang="en-GB" b="1" i="1" dirty="0">
                <a:solidFill>
                  <a:schemeClr val="accent1"/>
                </a:solidFill>
              </a:rPr>
              <a:t>than models not using sentiment</a:t>
            </a:r>
          </a:p>
          <a:p>
            <a:pPr lvl="0">
              <a:lnSpc>
                <a:spcPct val="110000"/>
              </a:lnSpc>
              <a:buSzPts val="1850"/>
            </a:pPr>
            <a:r>
              <a:rPr lang="en-GB" b="1" i="1" dirty="0">
                <a:solidFill>
                  <a:schemeClr val="accent1"/>
                </a:solidFill>
              </a:rPr>
              <a:t>Autonomously Identified News containing ‘Ban’ as most predictive indicator for price change</a:t>
            </a: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2000" dirty="0">
              <a:solidFill>
                <a:schemeClr val="accent1"/>
              </a:solidFill>
            </a:endParaRPr>
          </a:p>
        </p:txBody>
      </p:sp>
      <p:sp>
        <p:nvSpPr>
          <p:cNvPr id="20" name="Google Shape;141;p5">
            <a:extLst>
              <a:ext uri="{FF2B5EF4-FFF2-40B4-BE49-F238E27FC236}">
                <a16:creationId xmlns:a16="http://schemas.microsoft.com/office/drawing/2014/main" id="{3452FBF8-6A31-F644-A91A-EA22C14E601C}"/>
              </a:ext>
            </a:extLst>
          </p:cNvPr>
          <p:cNvSpPr txBox="1"/>
          <p:nvPr/>
        </p:nvSpPr>
        <p:spPr>
          <a:xfrm>
            <a:off x="4837495" y="2311403"/>
            <a:ext cx="1969357" cy="34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b="1" dirty="0">
                <a:solidFill>
                  <a:schemeClr val="accent1"/>
                </a:solidFill>
              </a:rPr>
              <a:t>BTC aggregate price</a:t>
            </a: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2000" dirty="0">
              <a:solidFill>
                <a:schemeClr val="accent1"/>
              </a:solidFill>
            </a:endParaRPr>
          </a:p>
        </p:txBody>
      </p:sp>
      <p:sp>
        <p:nvSpPr>
          <p:cNvPr id="21" name="Google Shape;141;p5">
            <a:extLst>
              <a:ext uri="{FF2B5EF4-FFF2-40B4-BE49-F238E27FC236}">
                <a16:creationId xmlns:a16="http://schemas.microsoft.com/office/drawing/2014/main" id="{C57B047D-CA94-0049-A898-0998218B00C4}"/>
              </a:ext>
            </a:extLst>
          </p:cNvPr>
          <p:cNvSpPr txBox="1"/>
          <p:nvPr/>
        </p:nvSpPr>
        <p:spPr>
          <a:xfrm>
            <a:off x="2209038" y="1444272"/>
            <a:ext cx="9396350" cy="111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SzPts val="1850"/>
            </a:pPr>
            <a:r>
              <a:rPr lang="en-GB" sz="1800" b="1" i="1" dirty="0">
                <a:solidFill>
                  <a:schemeClr val="accent1"/>
                </a:solidFill>
              </a:rPr>
              <a:t>causaLens’ Platform can be used to autonomously evaluate datasets</a:t>
            </a: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1800" dirty="0">
              <a:solidFill>
                <a:schemeClr val="accent1"/>
              </a:solidFill>
            </a:endParaRPr>
          </a:p>
          <a:p>
            <a:pPr lvl="0">
              <a:lnSpc>
                <a:spcPct val="110000"/>
              </a:lnSpc>
              <a:buSzPts val="1850"/>
            </a:pPr>
            <a:endParaRPr lang="en-GB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90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Custom 870">
      <a:dk1>
        <a:srgbClr val="FFFFFF"/>
      </a:dk1>
      <a:lt1>
        <a:srgbClr val="2C2C2C"/>
      </a:lt1>
      <a:dk2>
        <a:srgbClr val="FFFFFF"/>
      </a:dk2>
      <a:lt2>
        <a:srgbClr val="EEECE1"/>
      </a:lt2>
      <a:accent1>
        <a:srgbClr val="2C2C2C"/>
      </a:accent1>
      <a:accent2>
        <a:srgbClr val="3F9BF6"/>
      </a:accent2>
      <a:accent3>
        <a:srgbClr val="262626"/>
      </a:accent3>
      <a:accent4>
        <a:srgbClr val="002060"/>
      </a:accent4>
      <a:accent5>
        <a:srgbClr val="3F9BF6"/>
      </a:accent5>
      <a:accent6>
        <a:srgbClr val="3F9BF6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11659</TotalTime>
  <Words>721</Words>
  <Application>Microsoft Macintosh PowerPoint</Application>
  <PresentationFormat>Widescreen</PresentationFormat>
  <Paragraphs>194</Paragraphs>
  <Slides>18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Impact</vt:lpstr>
      <vt:lpstr>Consolas</vt:lpstr>
      <vt:lpstr>Helvetica</vt:lpstr>
      <vt:lpstr>Lato</vt:lpstr>
      <vt:lpstr>Calibri</vt:lpstr>
      <vt:lpstr>Office Theme</vt:lpstr>
      <vt:lpstr>CorelDRAW</vt:lpstr>
      <vt:lpstr>Motivation</vt:lpstr>
      <vt:lpstr>Predicting Crypto Assets Liquidity in Real-Time with Causal AI</vt:lpstr>
      <vt:lpstr> Added Value </vt:lpstr>
      <vt:lpstr>Value Add - Automation</vt:lpstr>
      <vt:lpstr>Value Add – Unique IP</vt:lpstr>
      <vt:lpstr>Use Case  Predicting Crypto Assets Liquidity in Real-Time with Causal AI</vt:lpstr>
      <vt:lpstr>Data</vt:lpstr>
      <vt:lpstr>Insights – Execution costs</vt:lpstr>
      <vt:lpstr>Insights – Sentiment data</vt:lpstr>
      <vt:lpstr>Insights – Orderbook Imbalance</vt:lpstr>
      <vt:lpstr>Insights – Orderbook Imbalance</vt:lpstr>
      <vt:lpstr>Insights – Predictions with Orderbook Information</vt:lpstr>
      <vt:lpstr>Insights – Predictions with Orderbook Information</vt:lpstr>
      <vt:lpstr>About us</vt:lpstr>
      <vt:lpstr>PowerPoint Presentation</vt:lpstr>
      <vt:lpstr>PowerPoint Presentation</vt:lpstr>
      <vt:lpstr>Seamless Integration in Your Workflows </vt:lpstr>
      <vt:lpstr>causaLens Attracts Top Scientists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Optimising Your Business  Autonomously Discover Value in Your Data</dc:title>
  <dc:creator>DM</dc:creator>
  <cp:lastModifiedBy>Alejo Ortega</cp:lastModifiedBy>
  <cp:revision>96</cp:revision>
  <dcterms:created xsi:type="dcterms:W3CDTF">2018-09-04T15:46:31Z</dcterms:created>
  <dcterms:modified xsi:type="dcterms:W3CDTF">2020-09-10T15:47:39Z</dcterms:modified>
</cp:coreProperties>
</file>